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257" r:id="rId2"/>
    <p:sldId id="258" r:id="rId3"/>
    <p:sldId id="259" r:id="rId4"/>
    <p:sldId id="261" r:id="rId5"/>
    <p:sldId id="262" r:id="rId6"/>
    <p:sldId id="263" r:id="rId7"/>
    <p:sldId id="264" r:id="rId8"/>
  </p:sldIdLst>
  <p:sldSz cx="6858000" cy="9906000" type="A4"/>
  <p:notesSz cx="7034213" cy="101647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ine RAFFRAY" initials="KR" lastIdx="1" clrIdx="0">
    <p:extLst>
      <p:ext uri="{19B8F6BF-5375-455C-9EA6-DF929625EA0E}">
        <p15:presenceInfo xmlns:p15="http://schemas.microsoft.com/office/powerpoint/2012/main" userId="S-1-5-21-3721155997-2941300129-1935478425-26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4C5C7"/>
    <a:srgbClr val="C3C5C4"/>
    <a:srgbClr val="E66914"/>
    <a:srgbClr val="F19759"/>
    <a:srgbClr val="42669E"/>
    <a:srgbClr val="678D2F"/>
    <a:srgbClr val="89BC3F"/>
    <a:srgbClr val="E18F09"/>
    <a:srgbClr val="F7B23F"/>
    <a:srgbClr val="E435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89" d="100"/>
          <a:sy n="89" d="100"/>
        </p:scale>
        <p:origin x="2748" y="84"/>
      </p:cViewPr>
      <p:guideLst/>
    </p:cSldViewPr>
  </p:slideViewPr>
  <p:notesTextViewPr>
    <p:cViewPr>
      <p:scale>
        <a:sx n="1" d="1"/>
        <a:sy n="1" d="1"/>
      </p:scale>
      <p:origin x="0" y="0"/>
    </p:cViewPr>
  </p:notesTextViewPr>
  <p:gridSpacing cx="45000" cy="45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4" y="2"/>
            <a:ext cx="3048159" cy="510005"/>
          </a:xfrm>
          <a:prstGeom prst="rect">
            <a:avLst/>
          </a:prstGeom>
        </p:spPr>
        <p:txBody>
          <a:bodyPr vert="horz" lIns="93981" tIns="46991" rIns="93981" bIns="46991" rtlCol="0"/>
          <a:lstStyle>
            <a:lvl1pPr algn="l">
              <a:defRPr sz="1200"/>
            </a:lvl1pPr>
          </a:lstStyle>
          <a:p>
            <a:endParaRPr lang="fr-FR"/>
          </a:p>
        </p:txBody>
      </p:sp>
      <p:sp>
        <p:nvSpPr>
          <p:cNvPr id="3" name="Espace réservé de la date 2"/>
          <p:cNvSpPr>
            <a:spLocks noGrp="1"/>
          </p:cNvSpPr>
          <p:nvPr>
            <p:ph type="dt" idx="1"/>
          </p:nvPr>
        </p:nvSpPr>
        <p:spPr>
          <a:xfrm>
            <a:off x="3984430" y="2"/>
            <a:ext cx="3048159" cy="510005"/>
          </a:xfrm>
          <a:prstGeom prst="rect">
            <a:avLst/>
          </a:prstGeom>
        </p:spPr>
        <p:txBody>
          <a:bodyPr vert="horz" lIns="93981" tIns="46991" rIns="93981" bIns="46991" rtlCol="0"/>
          <a:lstStyle>
            <a:lvl1pPr algn="r">
              <a:defRPr sz="1200"/>
            </a:lvl1pPr>
          </a:lstStyle>
          <a:p>
            <a:fld id="{B9AB1A24-56AC-4708-BF28-810CC46A6909}" type="datetimeFigureOut">
              <a:rPr lang="fr-FR" smtClean="0"/>
              <a:t>18/12/2020</a:t>
            </a:fld>
            <a:endParaRPr lang="fr-FR"/>
          </a:p>
        </p:txBody>
      </p:sp>
      <p:sp>
        <p:nvSpPr>
          <p:cNvPr id="4" name="Espace réservé de l'image des diapositives 3"/>
          <p:cNvSpPr>
            <a:spLocks noGrp="1" noRot="1" noChangeAspect="1"/>
          </p:cNvSpPr>
          <p:nvPr>
            <p:ph type="sldImg" idx="2"/>
          </p:nvPr>
        </p:nvSpPr>
        <p:spPr>
          <a:xfrm>
            <a:off x="2330450" y="1271588"/>
            <a:ext cx="2373313" cy="3429000"/>
          </a:xfrm>
          <a:prstGeom prst="rect">
            <a:avLst/>
          </a:prstGeom>
          <a:noFill/>
          <a:ln w="12700">
            <a:solidFill>
              <a:prstClr val="black"/>
            </a:solidFill>
          </a:ln>
        </p:spPr>
        <p:txBody>
          <a:bodyPr vert="horz" lIns="93981" tIns="46991" rIns="93981" bIns="46991" rtlCol="0" anchor="ctr"/>
          <a:lstStyle/>
          <a:p>
            <a:endParaRPr lang="fr-FR"/>
          </a:p>
        </p:txBody>
      </p:sp>
      <p:sp>
        <p:nvSpPr>
          <p:cNvPr id="5" name="Espace réservé des notes 4"/>
          <p:cNvSpPr>
            <a:spLocks noGrp="1"/>
          </p:cNvSpPr>
          <p:nvPr>
            <p:ph type="body" sz="quarter" idx="3"/>
          </p:nvPr>
        </p:nvSpPr>
        <p:spPr>
          <a:xfrm>
            <a:off x="703422" y="4891793"/>
            <a:ext cx="5627370" cy="4002376"/>
          </a:xfrm>
          <a:prstGeom prst="rect">
            <a:avLst/>
          </a:prstGeom>
        </p:spPr>
        <p:txBody>
          <a:bodyPr vert="horz" lIns="93981" tIns="46991" rIns="93981" bIns="46991"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4" y="9654764"/>
            <a:ext cx="3048159" cy="510004"/>
          </a:xfrm>
          <a:prstGeom prst="rect">
            <a:avLst/>
          </a:prstGeom>
        </p:spPr>
        <p:txBody>
          <a:bodyPr vert="horz" lIns="93981" tIns="46991" rIns="93981" bIns="46991"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984430" y="9654764"/>
            <a:ext cx="3048159" cy="510004"/>
          </a:xfrm>
          <a:prstGeom prst="rect">
            <a:avLst/>
          </a:prstGeom>
        </p:spPr>
        <p:txBody>
          <a:bodyPr vert="horz" lIns="93981" tIns="46991" rIns="93981" bIns="46991" rtlCol="0" anchor="b"/>
          <a:lstStyle>
            <a:lvl1pPr algn="r">
              <a:defRPr sz="1200"/>
            </a:lvl1pPr>
          </a:lstStyle>
          <a:p>
            <a:fld id="{3E5837FA-E5FE-40CD-861E-1995532E5EF6}" type="slidenum">
              <a:rPr lang="fr-FR" smtClean="0"/>
              <a:t>‹N°›</a:t>
            </a:fld>
            <a:endParaRPr lang="fr-FR"/>
          </a:p>
        </p:txBody>
      </p:sp>
    </p:spTree>
    <p:extLst>
      <p:ext uri="{BB962C8B-B14F-4D97-AF65-F5344CB8AC3E}">
        <p14:creationId xmlns:p14="http://schemas.microsoft.com/office/powerpoint/2010/main" val="3564822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fr-FR"/>
              <a:t>Modifiez le style du titre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5B0E802C-0A05-439E-BC37-A89473DC1E78}" type="datetimeFigureOut">
              <a:rPr lang="fr-FR" smtClean="0"/>
              <a:t>18/12/2020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7CF63FA-1F49-445A-B486-E95DB01B44AA}" type="slidenum">
              <a:rPr lang="fr-FR" smtClean="0"/>
              <a:t>‹N°›</a:t>
            </a:fld>
            <a:endParaRPr lang="fr-FR"/>
          </a:p>
        </p:txBody>
      </p:sp>
    </p:spTree>
    <p:extLst>
      <p:ext uri="{BB962C8B-B14F-4D97-AF65-F5344CB8AC3E}">
        <p14:creationId xmlns:p14="http://schemas.microsoft.com/office/powerpoint/2010/main" val="1550925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B0E802C-0A05-439E-BC37-A89473DC1E78}" type="datetimeFigureOut">
              <a:rPr lang="fr-FR" smtClean="0"/>
              <a:t>18/12/2020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7CF63FA-1F49-445A-B486-E95DB01B44AA}" type="slidenum">
              <a:rPr lang="fr-FR" smtClean="0"/>
              <a:t>‹N°›</a:t>
            </a:fld>
            <a:endParaRPr lang="fr-FR"/>
          </a:p>
        </p:txBody>
      </p:sp>
    </p:spTree>
    <p:extLst>
      <p:ext uri="{BB962C8B-B14F-4D97-AF65-F5344CB8AC3E}">
        <p14:creationId xmlns:p14="http://schemas.microsoft.com/office/powerpoint/2010/main" val="973337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B0E802C-0A05-439E-BC37-A89473DC1E78}" type="datetimeFigureOut">
              <a:rPr lang="fr-FR" smtClean="0"/>
              <a:t>18/12/2020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7CF63FA-1F49-445A-B486-E95DB01B44AA}" type="slidenum">
              <a:rPr lang="fr-FR" smtClean="0"/>
              <a:t>‹N°›</a:t>
            </a:fld>
            <a:endParaRPr lang="fr-FR"/>
          </a:p>
        </p:txBody>
      </p:sp>
    </p:spTree>
    <p:extLst>
      <p:ext uri="{BB962C8B-B14F-4D97-AF65-F5344CB8AC3E}">
        <p14:creationId xmlns:p14="http://schemas.microsoft.com/office/powerpoint/2010/main" val="1220359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B0E802C-0A05-439E-BC37-A89473DC1E78}" type="datetimeFigureOut">
              <a:rPr lang="fr-FR" smtClean="0"/>
              <a:t>18/12/2020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7CF63FA-1F49-445A-B486-E95DB01B44AA}" type="slidenum">
              <a:rPr lang="fr-FR" smtClean="0"/>
              <a:t>‹N°›</a:t>
            </a:fld>
            <a:endParaRPr lang="fr-FR"/>
          </a:p>
        </p:txBody>
      </p:sp>
    </p:spTree>
    <p:extLst>
      <p:ext uri="{BB962C8B-B14F-4D97-AF65-F5344CB8AC3E}">
        <p14:creationId xmlns:p14="http://schemas.microsoft.com/office/powerpoint/2010/main" val="1406942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fr-FR"/>
              <a:t>Modifiez le style du titre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5B0E802C-0A05-439E-BC37-A89473DC1E78}" type="datetimeFigureOut">
              <a:rPr lang="fr-FR" smtClean="0"/>
              <a:t>18/12/2020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7CF63FA-1F49-445A-B486-E95DB01B44AA}" type="slidenum">
              <a:rPr lang="fr-FR" smtClean="0"/>
              <a:t>‹N°›</a:t>
            </a:fld>
            <a:endParaRPr lang="fr-FR"/>
          </a:p>
        </p:txBody>
      </p:sp>
    </p:spTree>
    <p:extLst>
      <p:ext uri="{BB962C8B-B14F-4D97-AF65-F5344CB8AC3E}">
        <p14:creationId xmlns:p14="http://schemas.microsoft.com/office/powerpoint/2010/main" val="850555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5B0E802C-0A05-439E-BC37-A89473DC1E78}" type="datetimeFigureOut">
              <a:rPr lang="fr-FR" smtClean="0"/>
              <a:t>18/12/2020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7CF63FA-1F49-445A-B486-E95DB01B44AA}" type="slidenum">
              <a:rPr lang="fr-FR" smtClean="0"/>
              <a:t>‹N°›</a:t>
            </a:fld>
            <a:endParaRPr lang="fr-FR"/>
          </a:p>
        </p:txBody>
      </p:sp>
    </p:spTree>
    <p:extLst>
      <p:ext uri="{BB962C8B-B14F-4D97-AF65-F5344CB8AC3E}">
        <p14:creationId xmlns:p14="http://schemas.microsoft.com/office/powerpoint/2010/main" val="2729649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fr-FR"/>
              <a:t>Modifiez le style du titre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4" name="Content Placeholder 3"/>
          <p:cNvSpPr>
            <a:spLocks noGrp="1"/>
          </p:cNvSpPr>
          <p:nvPr>
            <p:ph sz="half" idx="2"/>
          </p:nvPr>
        </p:nvSpPr>
        <p:spPr>
          <a:xfrm>
            <a:off x="472381" y="3618442"/>
            <a:ext cx="2901255" cy="532218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6" name="Content Placeholder 5"/>
          <p:cNvSpPr>
            <a:spLocks noGrp="1"/>
          </p:cNvSpPr>
          <p:nvPr>
            <p:ph sz="quarter" idx="4"/>
          </p:nvPr>
        </p:nvSpPr>
        <p:spPr>
          <a:xfrm>
            <a:off x="3471863" y="3618442"/>
            <a:ext cx="2915543" cy="532218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5B0E802C-0A05-439E-BC37-A89473DC1E78}" type="datetimeFigureOut">
              <a:rPr lang="fr-FR" smtClean="0"/>
              <a:t>18/12/2020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7CF63FA-1F49-445A-B486-E95DB01B44AA}" type="slidenum">
              <a:rPr lang="fr-FR" smtClean="0"/>
              <a:t>‹N°›</a:t>
            </a:fld>
            <a:endParaRPr lang="fr-FR"/>
          </a:p>
        </p:txBody>
      </p:sp>
    </p:spTree>
    <p:extLst>
      <p:ext uri="{BB962C8B-B14F-4D97-AF65-F5344CB8AC3E}">
        <p14:creationId xmlns:p14="http://schemas.microsoft.com/office/powerpoint/2010/main" val="2193643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5B0E802C-0A05-439E-BC37-A89473DC1E78}" type="datetimeFigureOut">
              <a:rPr lang="fr-FR" smtClean="0"/>
              <a:t>18/12/2020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7CF63FA-1F49-445A-B486-E95DB01B44AA}" type="slidenum">
              <a:rPr lang="fr-FR" smtClean="0"/>
              <a:t>‹N°›</a:t>
            </a:fld>
            <a:endParaRPr lang="fr-FR"/>
          </a:p>
        </p:txBody>
      </p:sp>
    </p:spTree>
    <p:extLst>
      <p:ext uri="{BB962C8B-B14F-4D97-AF65-F5344CB8AC3E}">
        <p14:creationId xmlns:p14="http://schemas.microsoft.com/office/powerpoint/2010/main" val="3412575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0E802C-0A05-439E-BC37-A89473DC1E78}" type="datetimeFigureOut">
              <a:rPr lang="fr-FR" smtClean="0"/>
              <a:t>18/12/2020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F7CF63FA-1F49-445A-B486-E95DB01B44AA}" type="slidenum">
              <a:rPr lang="fr-FR" smtClean="0"/>
              <a:t>‹N°›</a:t>
            </a:fld>
            <a:endParaRPr lang="fr-FR"/>
          </a:p>
        </p:txBody>
      </p:sp>
    </p:spTree>
    <p:extLst>
      <p:ext uri="{BB962C8B-B14F-4D97-AF65-F5344CB8AC3E}">
        <p14:creationId xmlns:p14="http://schemas.microsoft.com/office/powerpoint/2010/main" val="3131092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Date Placeholder 4"/>
          <p:cNvSpPr>
            <a:spLocks noGrp="1"/>
          </p:cNvSpPr>
          <p:nvPr>
            <p:ph type="dt" sz="half" idx="10"/>
          </p:nvPr>
        </p:nvSpPr>
        <p:spPr/>
        <p:txBody>
          <a:bodyPr/>
          <a:lstStyle/>
          <a:p>
            <a:fld id="{5B0E802C-0A05-439E-BC37-A89473DC1E78}" type="datetimeFigureOut">
              <a:rPr lang="fr-FR" smtClean="0"/>
              <a:t>18/12/2020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7CF63FA-1F49-445A-B486-E95DB01B44AA}" type="slidenum">
              <a:rPr lang="fr-FR" smtClean="0"/>
              <a:t>‹N°›</a:t>
            </a:fld>
            <a:endParaRPr lang="fr-FR"/>
          </a:p>
        </p:txBody>
      </p:sp>
    </p:spTree>
    <p:extLst>
      <p:ext uri="{BB962C8B-B14F-4D97-AF65-F5344CB8AC3E}">
        <p14:creationId xmlns:p14="http://schemas.microsoft.com/office/powerpoint/2010/main" val="1806332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Date Placeholder 4"/>
          <p:cNvSpPr>
            <a:spLocks noGrp="1"/>
          </p:cNvSpPr>
          <p:nvPr>
            <p:ph type="dt" sz="half" idx="10"/>
          </p:nvPr>
        </p:nvSpPr>
        <p:spPr/>
        <p:txBody>
          <a:bodyPr/>
          <a:lstStyle/>
          <a:p>
            <a:fld id="{5B0E802C-0A05-439E-BC37-A89473DC1E78}" type="datetimeFigureOut">
              <a:rPr lang="fr-FR" smtClean="0"/>
              <a:t>18/12/2020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7CF63FA-1F49-445A-B486-E95DB01B44AA}" type="slidenum">
              <a:rPr lang="fr-FR" smtClean="0"/>
              <a:t>‹N°›</a:t>
            </a:fld>
            <a:endParaRPr lang="fr-FR"/>
          </a:p>
        </p:txBody>
      </p:sp>
    </p:spTree>
    <p:extLst>
      <p:ext uri="{BB962C8B-B14F-4D97-AF65-F5344CB8AC3E}">
        <p14:creationId xmlns:p14="http://schemas.microsoft.com/office/powerpoint/2010/main" val="989523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5B0E802C-0A05-439E-BC37-A89473DC1E78}" type="datetimeFigureOut">
              <a:rPr lang="fr-FR" smtClean="0"/>
              <a:t>18/12/2020</a:t>
            </a:fld>
            <a:endParaRPr lang="fr-FR"/>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F7CF63FA-1F49-445A-B486-E95DB01B44AA}" type="slidenum">
              <a:rPr lang="fr-FR" smtClean="0"/>
              <a:t>‹N°›</a:t>
            </a:fld>
            <a:endParaRPr lang="fr-FR"/>
          </a:p>
        </p:txBody>
      </p:sp>
    </p:spTree>
    <p:extLst>
      <p:ext uri="{BB962C8B-B14F-4D97-AF65-F5344CB8AC3E}">
        <p14:creationId xmlns:p14="http://schemas.microsoft.com/office/powerpoint/2010/main" val="1278687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hyperlink" Target="http://www.stjodijon.com/" TargetMode="Externa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2.jpeg"/><Relationship Id="rId7"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AE6E6FB-DB38-4460-9326-27F724BE85E4}"/>
              </a:ext>
            </a:extLst>
          </p:cNvPr>
          <p:cNvSpPr txBox="1"/>
          <p:nvPr/>
        </p:nvSpPr>
        <p:spPr>
          <a:xfrm>
            <a:off x="1465224" y="8616595"/>
            <a:ext cx="4054550" cy="954107"/>
          </a:xfrm>
          <a:prstGeom prst="rect">
            <a:avLst/>
          </a:prstGeom>
          <a:noFill/>
        </p:spPr>
        <p:txBody>
          <a:bodyPr wrap="square" rtlCol="0">
            <a:spAutoFit/>
          </a:bodyPr>
          <a:lstStyle/>
          <a:p>
            <a:pPr algn="ctr"/>
            <a:r>
              <a:rPr lang="fr-FR" sz="1400" b="1" dirty="0"/>
              <a:t>39 rue du Transvaal – BP 51090 21010 DIJON CEDEX</a:t>
            </a:r>
          </a:p>
          <a:p>
            <a:pPr algn="ctr"/>
            <a:r>
              <a:rPr lang="fr-FR" sz="1400" b="1" dirty="0">
                <a:sym typeface="Wingdings" panose="05000000000000000000" pitchFamily="2" charset="2"/>
              </a:rPr>
              <a:t> </a:t>
            </a:r>
            <a:r>
              <a:rPr lang="fr-FR" sz="1400" b="1" dirty="0"/>
              <a:t>03.80.59.20.20</a:t>
            </a:r>
          </a:p>
          <a:p>
            <a:pPr algn="ctr"/>
            <a:r>
              <a:rPr lang="fr-FR" sz="1400" b="1" dirty="0">
                <a:hlinkClick r:id="rId2">
                  <a:extLst>
                    <a:ext uri="{A12FA001-AC4F-418D-AE19-62706E023703}">
                      <ahyp:hlinkClr xmlns:ahyp="http://schemas.microsoft.com/office/drawing/2018/hyperlinkcolor" val="tx"/>
                    </a:ext>
                  </a:extLst>
                </a:hlinkClick>
              </a:rPr>
              <a:t>www.stjodijon.com</a:t>
            </a:r>
            <a:endParaRPr lang="fr-FR" sz="1400" b="1" dirty="0"/>
          </a:p>
          <a:p>
            <a:pPr algn="ctr"/>
            <a:r>
              <a:rPr lang="fr-FR" sz="1400" b="1" dirty="0">
                <a:sym typeface="Wingdings" panose="05000000000000000000" pitchFamily="2" charset="2"/>
              </a:rPr>
              <a:t>   celine.lagneau</a:t>
            </a:r>
            <a:r>
              <a:rPr lang="fr-FR" sz="1400" b="1" dirty="0"/>
              <a:t>@stjodijon.com</a:t>
            </a:r>
          </a:p>
        </p:txBody>
      </p:sp>
      <p:sp>
        <p:nvSpPr>
          <p:cNvPr id="5" name="Ellipse 4">
            <a:extLst>
              <a:ext uri="{FF2B5EF4-FFF2-40B4-BE49-F238E27FC236}">
                <a16:creationId xmlns:a16="http://schemas.microsoft.com/office/drawing/2014/main" id="{EC51C83A-30DD-49DF-90E7-1D48A3846545}"/>
              </a:ext>
            </a:extLst>
          </p:cNvPr>
          <p:cNvSpPr/>
          <p:nvPr/>
        </p:nvSpPr>
        <p:spPr>
          <a:xfrm>
            <a:off x="-820281" y="-365407"/>
            <a:ext cx="4067969" cy="248296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12196FE7-2AF7-4C19-888E-E7A4F676C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63" y="287080"/>
            <a:ext cx="2519054" cy="1306877"/>
          </a:xfrm>
          <a:prstGeom prst="rect">
            <a:avLst/>
          </a:prstGeom>
        </p:spPr>
      </p:pic>
      <p:sp>
        <p:nvSpPr>
          <p:cNvPr id="15" name="ZoneTexte 14">
            <a:extLst>
              <a:ext uri="{FF2B5EF4-FFF2-40B4-BE49-F238E27FC236}">
                <a16:creationId xmlns:a16="http://schemas.microsoft.com/office/drawing/2014/main" id="{60430274-78E2-4FB0-A1AA-7330C0BC512F}"/>
              </a:ext>
            </a:extLst>
          </p:cNvPr>
          <p:cNvSpPr txBox="1"/>
          <p:nvPr/>
        </p:nvSpPr>
        <p:spPr>
          <a:xfrm>
            <a:off x="0" y="3764928"/>
            <a:ext cx="6858000" cy="2739211"/>
          </a:xfrm>
          <a:prstGeom prst="rect">
            <a:avLst/>
          </a:prstGeom>
          <a:noFill/>
        </p:spPr>
        <p:txBody>
          <a:bodyPr wrap="square" rtlCol="0">
            <a:spAutoFit/>
          </a:bodyPr>
          <a:lstStyle/>
          <a:p>
            <a:pPr algn="ctr"/>
            <a:r>
              <a:rPr lang="fr-FR" sz="6600" b="1" dirty="0">
                <a:solidFill>
                  <a:srgbClr val="E66914"/>
                </a:solidFill>
                <a:latin typeface="Bell MT" panose="02020503060305020303" pitchFamily="18" charset="0"/>
              </a:rPr>
              <a:t>Dispositif ULIS</a:t>
            </a:r>
          </a:p>
          <a:p>
            <a:pPr algn="ctr"/>
            <a:r>
              <a:rPr lang="fr-FR" sz="6600" b="1" dirty="0">
                <a:solidFill>
                  <a:srgbClr val="E66914"/>
                </a:solidFill>
                <a:latin typeface="Bell MT" panose="02020503060305020303" pitchFamily="18" charset="0"/>
              </a:rPr>
              <a:t>Lycée</a:t>
            </a:r>
          </a:p>
          <a:p>
            <a:pPr algn="ctr"/>
            <a:endParaRPr lang="fr-FR" sz="1000" b="1" dirty="0">
              <a:solidFill>
                <a:srgbClr val="E66914"/>
              </a:solidFill>
              <a:latin typeface="Bell MT" panose="02020503060305020303" pitchFamily="18" charset="0"/>
            </a:endParaRPr>
          </a:p>
          <a:p>
            <a:pPr algn="ctr"/>
            <a:r>
              <a:rPr lang="fr-FR" sz="2800" b="1" dirty="0">
                <a:solidFill>
                  <a:srgbClr val="E66914"/>
                </a:solidFill>
                <a:latin typeface="Bell MT" panose="02020503060305020303" pitchFamily="18" charset="0"/>
              </a:rPr>
              <a:t>Unité Localisée pour l’Inclusion Scolaire</a:t>
            </a:r>
          </a:p>
        </p:txBody>
      </p:sp>
      <p:pic>
        <p:nvPicPr>
          <p:cNvPr id="11" name="Image 8">
            <a:extLst>
              <a:ext uri="{FF2B5EF4-FFF2-40B4-BE49-F238E27FC236}">
                <a16:creationId xmlns:a16="http://schemas.microsoft.com/office/drawing/2014/main" id="{B3E1C5F4-7A32-49CF-B8CC-0E48A1AF0B7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774238"/>
            <a:ext cx="6858000"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a:extLst>
              <a:ext uri="{FF2B5EF4-FFF2-40B4-BE49-F238E27FC236}">
                <a16:creationId xmlns:a16="http://schemas.microsoft.com/office/drawing/2014/main" id="{5FCBAEAC-279C-4F2A-9B20-665CB0E49182}"/>
              </a:ext>
            </a:extLst>
          </p:cNvPr>
          <p:cNvPicPr/>
          <p:nvPr/>
        </p:nvPicPr>
        <p:blipFill>
          <a:blip r:embed="rId5" cstate="print">
            <a:extLst>
              <a:ext uri="{28A0092B-C50C-407E-A947-70E740481C1C}">
                <a14:useLocalDpi xmlns:a14="http://schemas.microsoft.com/office/drawing/2010/main" val="0"/>
              </a:ext>
            </a:extLst>
          </a:blip>
          <a:stretch>
            <a:fillRect/>
          </a:stretch>
        </p:blipFill>
        <p:spPr>
          <a:xfrm rot="5400000">
            <a:off x="2957296" y="1738075"/>
            <a:ext cx="2177507" cy="1596725"/>
          </a:xfrm>
          <a:prstGeom prst="rect">
            <a:avLst/>
          </a:prstGeom>
          <a:ln>
            <a:noFill/>
          </a:ln>
          <a:effectLst>
            <a:softEdge rad="112500"/>
          </a:effectLst>
        </p:spPr>
      </p:pic>
      <p:pic>
        <p:nvPicPr>
          <p:cNvPr id="19" name="Image 18">
            <a:extLst>
              <a:ext uri="{FF2B5EF4-FFF2-40B4-BE49-F238E27FC236}">
                <a16:creationId xmlns:a16="http://schemas.microsoft.com/office/drawing/2014/main" id="{4033ED07-224B-4F21-9C25-522CDACBABA6}"/>
              </a:ext>
            </a:extLst>
          </p:cNvPr>
          <p:cNvPicPr/>
          <p:nvPr/>
        </p:nvPicPr>
        <p:blipFill>
          <a:blip r:embed="rId6" cstate="print">
            <a:extLst>
              <a:ext uri="{28A0092B-C50C-407E-A947-70E740481C1C}">
                <a14:useLocalDpi xmlns:a14="http://schemas.microsoft.com/office/drawing/2010/main" val="0"/>
              </a:ext>
            </a:extLst>
          </a:blip>
          <a:stretch>
            <a:fillRect/>
          </a:stretch>
        </p:blipFill>
        <p:spPr>
          <a:xfrm rot="5400000">
            <a:off x="4786819" y="471671"/>
            <a:ext cx="1965909" cy="1596727"/>
          </a:xfrm>
          <a:prstGeom prst="rect">
            <a:avLst/>
          </a:prstGeom>
          <a:ln>
            <a:noFill/>
          </a:ln>
          <a:effectLst>
            <a:softEdge rad="112500"/>
          </a:effectLst>
        </p:spPr>
      </p:pic>
      <p:pic>
        <p:nvPicPr>
          <p:cNvPr id="10" name="Image 9">
            <a:extLst>
              <a:ext uri="{FF2B5EF4-FFF2-40B4-BE49-F238E27FC236}">
                <a16:creationId xmlns:a16="http://schemas.microsoft.com/office/drawing/2014/main" id="{B36EA58A-4E3B-46DE-AD9C-89E85A2E09DE}"/>
              </a:ext>
            </a:extLst>
          </p:cNvPr>
          <p:cNvPicPr>
            <a:picLocks noChangeAspect="1"/>
          </p:cNvPicPr>
          <p:nvPr/>
        </p:nvPicPr>
        <p:blipFill rotWithShape="1">
          <a:blip r:embed="rId7">
            <a:extLst>
              <a:ext uri="{28A0092B-C50C-407E-A947-70E740481C1C}">
                <a14:useLocalDpi xmlns:a14="http://schemas.microsoft.com/office/drawing/2010/main" val="0"/>
              </a:ext>
            </a:extLst>
          </a:blip>
          <a:srcRect t="35494"/>
          <a:stretch/>
        </p:blipFill>
        <p:spPr>
          <a:xfrm>
            <a:off x="1991560" y="6504139"/>
            <a:ext cx="2852853" cy="1840265"/>
          </a:xfrm>
          <a:prstGeom prst="rect">
            <a:avLst/>
          </a:prstGeom>
          <a:ln>
            <a:noFill/>
          </a:ln>
          <a:effectLst>
            <a:softEdge rad="112500"/>
          </a:effectLst>
        </p:spPr>
      </p:pic>
      <p:sp>
        <p:nvSpPr>
          <p:cNvPr id="3" name="Rectangle : coins arrondis 2">
            <a:extLst>
              <a:ext uri="{FF2B5EF4-FFF2-40B4-BE49-F238E27FC236}">
                <a16:creationId xmlns:a16="http://schemas.microsoft.com/office/drawing/2014/main" id="{D5145875-721D-4C95-8CDC-F0668E7D28AE}"/>
              </a:ext>
            </a:extLst>
          </p:cNvPr>
          <p:cNvSpPr/>
          <p:nvPr/>
        </p:nvSpPr>
        <p:spPr>
          <a:xfrm>
            <a:off x="2556123" y="8181591"/>
            <a:ext cx="1723726" cy="276727"/>
          </a:xfrm>
          <a:prstGeom prst="roundRect">
            <a:avLst/>
          </a:prstGeom>
          <a:solidFill>
            <a:srgbClr val="F19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Voyage à Marseille </a:t>
            </a:r>
          </a:p>
        </p:txBody>
      </p:sp>
      <p:sp>
        <p:nvSpPr>
          <p:cNvPr id="12" name="Rectangle : coins arrondis 11">
            <a:extLst>
              <a:ext uri="{FF2B5EF4-FFF2-40B4-BE49-F238E27FC236}">
                <a16:creationId xmlns:a16="http://schemas.microsoft.com/office/drawing/2014/main" id="{8CBE3A59-512E-41D8-83A2-3EF11CFCBE60}"/>
              </a:ext>
            </a:extLst>
          </p:cNvPr>
          <p:cNvSpPr/>
          <p:nvPr/>
        </p:nvSpPr>
        <p:spPr>
          <a:xfrm>
            <a:off x="4382706" y="2078030"/>
            <a:ext cx="1723726" cy="276727"/>
          </a:xfrm>
          <a:prstGeom prst="roundRect">
            <a:avLst/>
          </a:prstGeom>
          <a:solidFill>
            <a:srgbClr val="F19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Sortie à Paris</a:t>
            </a:r>
          </a:p>
        </p:txBody>
      </p:sp>
    </p:spTree>
    <p:extLst>
      <p:ext uri="{BB962C8B-B14F-4D97-AF65-F5344CB8AC3E}">
        <p14:creationId xmlns:p14="http://schemas.microsoft.com/office/powerpoint/2010/main" val="799996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12196FE7-2AF7-4C19-888E-E7A4F676CC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47" y="250986"/>
            <a:ext cx="1893412" cy="982296"/>
          </a:xfrm>
          <a:prstGeom prst="rect">
            <a:avLst/>
          </a:prstGeom>
        </p:spPr>
      </p:pic>
      <p:pic>
        <p:nvPicPr>
          <p:cNvPr id="11" name="Image 8">
            <a:extLst>
              <a:ext uri="{FF2B5EF4-FFF2-40B4-BE49-F238E27FC236}">
                <a16:creationId xmlns:a16="http://schemas.microsoft.com/office/drawing/2014/main" id="{B3E1C5F4-7A32-49CF-B8CC-0E48A1AF0B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774238"/>
            <a:ext cx="6858000"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 coins arrondis 2">
            <a:extLst>
              <a:ext uri="{FF2B5EF4-FFF2-40B4-BE49-F238E27FC236}">
                <a16:creationId xmlns:a16="http://schemas.microsoft.com/office/drawing/2014/main" id="{646C0F29-C0A6-43A1-BED6-56DCEF0ED53F}"/>
              </a:ext>
            </a:extLst>
          </p:cNvPr>
          <p:cNvSpPr/>
          <p:nvPr/>
        </p:nvSpPr>
        <p:spPr>
          <a:xfrm>
            <a:off x="2625692" y="452853"/>
            <a:ext cx="3871361" cy="65649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Qu’est-ce que le dispositif ULIS ?</a:t>
            </a:r>
          </a:p>
        </p:txBody>
      </p:sp>
      <p:sp>
        <p:nvSpPr>
          <p:cNvPr id="4" name="ZoneTexte 3">
            <a:extLst>
              <a:ext uri="{FF2B5EF4-FFF2-40B4-BE49-F238E27FC236}">
                <a16:creationId xmlns:a16="http://schemas.microsoft.com/office/drawing/2014/main" id="{BEADF3BB-8A62-4D53-AF45-C4CF4E55B6CB}"/>
              </a:ext>
            </a:extLst>
          </p:cNvPr>
          <p:cNvSpPr txBox="1"/>
          <p:nvPr/>
        </p:nvSpPr>
        <p:spPr>
          <a:xfrm>
            <a:off x="224147" y="1580694"/>
            <a:ext cx="6357127" cy="1661993"/>
          </a:xfrm>
          <a:prstGeom prst="rect">
            <a:avLst/>
          </a:prstGeom>
          <a:noFill/>
        </p:spPr>
        <p:txBody>
          <a:bodyPr wrap="square" rtlCol="0">
            <a:spAutoFit/>
          </a:bodyPr>
          <a:lstStyle/>
          <a:p>
            <a:pPr algn="just"/>
            <a:r>
              <a:rPr lang="fr-FR" sz="1400" dirty="0"/>
              <a:t>Un dispositif ULIS a pour mission d’accompagner dans un établissement scolaire ordinaire, des élèves en situation de handicap. </a:t>
            </a:r>
          </a:p>
          <a:p>
            <a:pPr algn="just"/>
            <a:endParaRPr lang="fr-FR" sz="1400" dirty="0"/>
          </a:p>
          <a:p>
            <a:pPr algn="just"/>
            <a:r>
              <a:rPr lang="fr-FR" sz="1400" dirty="0"/>
              <a:t>Le lycée Professionnel Saint-Joseph La Salle accueille des jeunes ayant des troubles des fonctions cognitives (TFC) : par exemple troubles autour de la mémorisation, le raisonnement, la compréhension</a:t>
            </a:r>
          </a:p>
          <a:p>
            <a:endParaRPr lang="fr-FR" dirty="0"/>
          </a:p>
        </p:txBody>
      </p:sp>
      <p:sp>
        <p:nvSpPr>
          <p:cNvPr id="9" name="Rectangle : coins arrondis 8">
            <a:extLst>
              <a:ext uri="{FF2B5EF4-FFF2-40B4-BE49-F238E27FC236}">
                <a16:creationId xmlns:a16="http://schemas.microsoft.com/office/drawing/2014/main" id="{62679AE5-2BD7-40B1-BE72-D3D0DD55784E}"/>
              </a:ext>
            </a:extLst>
          </p:cNvPr>
          <p:cNvSpPr/>
          <p:nvPr/>
        </p:nvSpPr>
        <p:spPr>
          <a:xfrm>
            <a:off x="392587" y="3307347"/>
            <a:ext cx="5931569" cy="71185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Comment est organisée la scolarité des élèves qui bénéficient du dispositif ? </a:t>
            </a:r>
          </a:p>
        </p:txBody>
      </p:sp>
      <p:sp>
        <p:nvSpPr>
          <p:cNvPr id="6" name="Rectangle 5">
            <a:extLst>
              <a:ext uri="{FF2B5EF4-FFF2-40B4-BE49-F238E27FC236}">
                <a16:creationId xmlns:a16="http://schemas.microsoft.com/office/drawing/2014/main" id="{E0DD7F1A-AB73-43B2-8E5C-FACD5846A8D1}"/>
              </a:ext>
            </a:extLst>
          </p:cNvPr>
          <p:cNvSpPr/>
          <p:nvPr/>
        </p:nvSpPr>
        <p:spPr>
          <a:xfrm>
            <a:off x="228602" y="4254548"/>
            <a:ext cx="6268451" cy="3535135"/>
          </a:xfrm>
          <a:prstGeom prst="rect">
            <a:avLst/>
          </a:prstGeom>
        </p:spPr>
        <p:txBody>
          <a:bodyPr wrap="square">
            <a:spAutoFit/>
          </a:bodyPr>
          <a:lstStyle/>
          <a:p>
            <a:pPr algn="just">
              <a:lnSpc>
                <a:spcPct val="118000"/>
              </a:lnSpc>
              <a:spcAft>
                <a:spcPts val="600"/>
              </a:spcAft>
            </a:pPr>
            <a:r>
              <a:rPr lang="fr-FR" sz="1400" kern="1400" dirty="0">
                <a:solidFill>
                  <a:srgbClr val="000000"/>
                </a:solidFill>
                <a:ea typeface="Times New Roman" panose="02020603050405020304" pitchFamily="18" charset="0"/>
              </a:rPr>
              <a:t>Les élèves d’ULIS sont inscrits dans une classe de C.A.P (classe de référence). Ils suivent les cours dans leur classe C.A.P (Certificat d’Aptitude Professionnel), et ils bénéficient de temps de regroupement avec une enseignante spécialisée, au sein du dispositif. Leur emploi du temps est également aménagé en fonction de leurs besoins. Ils préparent ainsi leur diplôme et/ou attestation de compétences en 2 ou 3 ans. </a:t>
            </a:r>
          </a:p>
          <a:p>
            <a:pPr algn="just">
              <a:lnSpc>
                <a:spcPct val="118000"/>
              </a:lnSpc>
              <a:spcAft>
                <a:spcPts val="600"/>
              </a:spcAft>
            </a:pPr>
            <a:r>
              <a:rPr lang="fr-FR" sz="1400" kern="1400" dirty="0">
                <a:solidFill>
                  <a:srgbClr val="000000"/>
                </a:solidFill>
                <a:ea typeface="Times New Roman" panose="02020603050405020304" pitchFamily="18" charset="0"/>
              </a:rPr>
              <a:t>Le dispositif permet de suivre 10 jeunes au maximum. Les élèves travaillent sur les temps de regroupement en petit groupe de 4 ou 5 élèves avec l’enseignante spécialisée.</a:t>
            </a:r>
          </a:p>
          <a:p>
            <a:pPr algn="just">
              <a:lnSpc>
                <a:spcPct val="118000"/>
              </a:lnSpc>
              <a:spcAft>
                <a:spcPts val="600"/>
              </a:spcAft>
            </a:pPr>
            <a:r>
              <a:rPr lang="fr-FR" sz="1400" kern="1400" dirty="0">
                <a:solidFill>
                  <a:srgbClr val="000000"/>
                </a:solidFill>
                <a:ea typeface="Times New Roman" panose="02020603050405020304" pitchFamily="18" charset="0"/>
              </a:rPr>
              <a:t> L’équipe se compose également de 2 AESH-</a:t>
            </a:r>
            <a:r>
              <a:rPr lang="fr-FR" sz="1400" kern="1400" dirty="0" err="1">
                <a:solidFill>
                  <a:srgbClr val="000000"/>
                </a:solidFill>
                <a:ea typeface="Times New Roman" panose="02020603050405020304" pitchFamily="18" charset="0"/>
              </a:rPr>
              <a:t>co</a:t>
            </a:r>
            <a:r>
              <a:rPr lang="fr-FR" sz="1400" kern="1400" dirty="0">
                <a:solidFill>
                  <a:srgbClr val="000000"/>
                </a:solidFill>
                <a:ea typeface="Times New Roman" panose="02020603050405020304" pitchFamily="18" charset="0"/>
              </a:rPr>
              <a:t> (</a:t>
            </a:r>
            <a:r>
              <a:rPr lang="fr-FR" sz="1400" kern="1400" dirty="0">
                <a:solidFill>
                  <a:srgbClr val="000000"/>
                </a:solidFill>
              </a:rPr>
              <a:t>Accompagnant des Elèves en Situation de Handicap Collectif</a:t>
            </a:r>
            <a:r>
              <a:rPr lang="fr-FR" sz="1400" kern="1400" dirty="0">
                <a:solidFill>
                  <a:srgbClr val="000000"/>
                </a:solidFill>
                <a:ea typeface="Times New Roman" panose="02020603050405020304" pitchFamily="18" charset="0"/>
              </a:rPr>
              <a:t>) qui accompagnent les élèves en fonction des besoins sur les temps de classe C.A.P. Leur mission est de rassurer, reformuler, étayer, voire aussi écrire… </a:t>
            </a:r>
            <a:endParaRPr lang="fr-FR" sz="1400" kern="1400" dirty="0">
              <a:solidFill>
                <a:srgbClr val="000000"/>
              </a:solidFill>
              <a:effectLst/>
              <a:ea typeface="Times New Roman" panose="02020603050405020304" pitchFamily="18" charset="0"/>
            </a:endParaRPr>
          </a:p>
        </p:txBody>
      </p:sp>
      <p:pic>
        <p:nvPicPr>
          <p:cNvPr id="7" name="Image 6">
            <a:extLst>
              <a:ext uri="{FF2B5EF4-FFF2-40B4-BE49-F238E27FC236}">
                <a16:creationId xmlns:a16="http://schemas.microsoft.com/office/drawing/2014/main" id="{911593D9-F157-47E6-994B-33498F92F315}"/>
              </a:ext>
            </a:extLst>
          </p:cNvPr>
          <p:cNvPicPr>
            <a:picLocks noChangeAspect="1"/>
          </p:cNvPicPr>
          <p:nvPr/>
        </p:nvPicPr>
        <p:blipFill>
          <a:blip r:embed="rId4"/>
          <a:stretch>
            <a:fillRect/>
          </a:stretch>
        </p:blipFill>
        <p:spPr>
          <a:xfrm>
            <a:off x="3287744" y="8090993"/>
            <a:ext cx="1966648" cy="1476761"/>
          </a:xfrm>
          <a:prstGeom prst="rect">
            <a:avLst/>
          </a:prstGeom>
          <a:ln>
            <a:noFill/>
          </a:ln>
          <a:effectLst>
            <a:softEdge rad="112500"/>
          </a:effectLst>
        </p:spPr>
      </p:pic>
      <p:pic>
        <p:nvPicPr>
          <p:cNvPr id="10" name="Image 9">
            <a:extLst>
              <a:ext uri="{FF2B5EF4-FFF2-40B4-BE49-F238E27FC236}">
                <a16:creationId xmlns:a16="http://schemas.microsoft.com/office/drawing/2014/main" id="{7B356F8A-92FD-4AF2-ADF8-3DDEE7D5FE40}"/>
              </a:ext>
            </a:extLst>
          </p:cNvPr>
          <p:cNvPicPr>
            <a:picLocks noChangeAspect="1"/>
          </p:cNvPicPr>
          <p:nvPr/>
        </p:nvPicPr>
        <p:blipFill>
          <a:blip r:embed="rId5"/>
          <a:stretch>
            <a:fillRect/>
          </a:stretch>
        </p:blipFill>
        <p:spPr>
          <a:xfrm>
            <a:off x="1335505" y="7764833"/>
            <a:ext cx="2093495" cy="1568439"/>
          </a:xfrm>
          <a:prstGeom prst="rect">
            <a:avLst/>
          </a:prstGeom>
          <a:ln>
            <a:noFill/>
          </a:ln>
          <a:effectLst>
            <a:softEdge rad="112500"/>
          </a:effectLst>
        </p:spPr>
      </p:pic>
    </p:spTree>
    <p:extLst>
      <p:ext uri="{BB962C8B-B14F-4D97-AF65-F5344CB8AC3E}">
        <p14:creationId xmlns:p14="http://schemas.microsoft.com/office/powerpoint/2010/main" val="2270341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12196FE7-2AF7-4C19-888E-E7A4F676CC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47" y="250986"/>
            <a:ext cx="1893412" cy="982296"/>
          </a:xfrm>
          <a:prstGeom prst="rect">
            <a:avLst/>
          </a:prstGeom>
        </p:spPr>
      </p:pic>
      <p:pic>
        <p:nvPicPr>
          <p:cNvPr id="11" name="Image 8">
            <a:extLst>
              <a:ext uri="{FF2B5EF4-FFF2-40B4-BE49-F238E27FC236}">
                <a16:creationId xmlns:a16="http://schemas.microsoft.com/office/drawing/2014/main" id="{B3E1C5F4-7A32-49CF-B8CC-0E48A1AF0B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774238"/>
            <a:ext cx="6858000"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 coins arrondis 2">
            <a:extLst>
              <a:ext uri="{FF2B5EF4-FFF2-40B4-BE49-F238E27FC236}">
                <a16:creationId xmlns:a16="http://schemas.microsoft.com/office/drawing/2014/main" id="{646C0F29-C0A6-43A1-BED6-56DCEF0ED53F}"/>
              </a:ext>
            </a:extLst>
          </p:cNvPr>
          <p:cNvSpPr/>
          <p:nvPr/>
        </p:nvSpPr>
        <p:spPr>
          <a:xfrm>
            <a:off x="2625692" y="452853"/>
            <a:ext cx="3871361" cy="65649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Qui décide de l’orientation en ULIS ?</a:t>
            </a:r>
          </a:p>
        </p:txBody>
      </p:sp>
      <p:sp>
        <p:nvSpPr>
          <p:cNvPr id="4" name="ZoneTexte 3">
            <a:extLst>
              <a:ext uri="{FF2B5EF4-FFF2-40B4-BE49-F238E27FC236}">
                <a16:creationId xmlns:a16="http://schemas.microsoft.com/office/drawing/2014/main" id="{BEADF3BB-8A62-4D53-AF45-C4CF4E55B6CB}"/>
              </a:ext>
            </a:extLst>
          </p:cNvPr>
          <p:cNvSpPr txBox="1"/>
          <p:nvPr/>
        </p:nvSpPr>
        <p:spPr>
          <a:xfrm>
            <a:off x="224145" y="1386414"/>
            <a:ext cx="6357127" cy="1384995"/>
          </a:xfrm>
          <a:prstGeom prst="rect">
            <a:avLst/>
          </a:prstGeom>
          <a:noFill/>
        </p:spPr>
        <p:txBody>
          <a:bodyPr wrap="square" rtlCol="0">
            <a:spAutoFit/>
          </a:bodyPr>
          <a:lstStyle/>
          <a:p>
            <a:pPr>
              <a:spcBef>
                <a:spcPts val="1200"/>
              </a:spcBef>
            </a:pPr>
            <a:r>
              <a:rPr lang="fr-FR" sz="1400" dirty="0"/>
              <a:t>L’orientation est décidée par la CDAPH (Commission des droits et de l’autonomie des Personnes Handicapées) qui dépend de la MDPH (Maison départementale des personnes handicapées). Ce sont les parents qui doivent en faire la demande auprès de cet organisme. Ils peuvent être accompagnés par l’enseignant référent de leur secteur. Le jeune ne peut être accueilli en ULIS Lycée seulement après accord de cette commission : notification ULIS Lycée accordée.</a:t>
            </a:r>
          </a:p>
        </p:txBody>
      </p:sp>
      <p:sp>
        <p:nvSpPr>
          <p:cNvPr id="12" name="Rectangle : coins arrondis 11">
            <a:extLst>
              <a:ext uri="{FF2B5EF4-FFF2-40B4-BE49-F238E27FC236}">
                <a16:creationId xmlns:a16="http://schemas.microsoft.com/office/drawing/2014/main" id="{F7101BAA-7C5D-42B8-A1B0-CE61B2FFD270}"/>
              </a:ext>
            </a:extLst>
          </p:cNvPr>
          <p:cNvSpPr/>
          <p:nvPr/>
        </p:nvSpPr>
        <p:spPr>
          <a:xfrm>
            <a:off x="563832" y="2806454"/>
            <a:ext cx="5660859" cy="55485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Quelles sont les missions de l’ULIS ? </a:t>
            </a:r>
          </a:p>
        </p:txBody>
      </p:sp>
      <p:sp>
        <p:nvSpPr>
          <p:cNvPr id="13" name="ZoneTexte 12">
            <a:extLst>
              <a:ext uri="{FF2B5EF4-FFF2-40B4-BE49-F238E27FC236}">
                <a16:creationId xmlns:a16="http://schemas.microsoft.com/office/drawing/2014/main" id="{1482837C-0A13-48ED-9DA2-EECCF95A4B9C}"/>
              </a:ext>
            </a:extLst>
          </p:cNvPr>
          <p:cNvSpPr txBox="1"/>
          <p:nvPr/>
        </p:nvSpPr>
        <p:spPr>
          <a:xfrm>
            <a:off x="299919" y="3440186"/>
            <a:ext cx="6281353" cy="3570208"/>
          </a:xfrm>
          <a:prstGeom prst="rect">
            <a:avLst/>
          </a:prstGeom>
          <a:noFill/>
        </p:spPr>
        <p:txBody>
          <a:bodyPr wrap="square" rtlCol="0">
            <a:spAutoFit/>
          </a:bodyPr>
          <a:lstStyle/>
          <a:p>
            <a:pPr marL="285750" indent="-285750" algn="just">
              <a:spcBef>
                <a:spcPts val="600"/>
              </a:spcBef>
              <a:buFont typeface="Arial" panose="020B0604020202020204" pitchFamily="34" charset="0"/>
              <a:buChar char="•"/>
            </a:pPr>
            <a:r>
              <a:rPr lang="fr-FR" sz="1400" dirty="0"/>
              <a:t>Préparer à l’obtention du C.A.P ou diplôme préparé et/ou à l’attestation de compétences.</a:t>
            </a:r>
          </a:p>
          <a:p>
            <a:pPr marL="285750" indent="-285750" algn="just">
              <a:spcBef>
                <a:spcPts val="600"/>
              </a:spcBef>
              <a:buFont typeface="Arial" panose="020B0604020202020204" pitchFamily="34" charset="0"/>
              <a:buChar char="•"/>
            </a:pPr>
            <a:r>
              <a:rPr lang="fr-FR" sz="1400" dirty="0"/>
              <a:t>Travailler les compétences du référentiel C.A.P en fonction des besoins de chaque jeune en classe de référence et/ou au sein du dispositif. Ce travail est réalisé en concertation avec les équipes pédagogiques de chaque C.A.P.</a:t>
            </a:r>
          </a:p>
          <a:p>
            <a:pPr marL="285750" indent="-285750" algn="just">
              <a:spcBef>
                <a:spcPts val="600"/>
              </a:spcBef>
              <a:buFont typeface="Arial" panose="020B0604020202020204" pitchFamily="34" charset="0"/>
              <a:buChar char="•"/>
            </a:pPr>
            <a:r>
              <a:rPr lang="fr-FR" sz="1400" dirty="0"/>
              <a:t>Accompagner à l’élaboration des documents pour le CCF.</a:t>
            </a:r>
          </a:p>
          <a:p>
            <a:pPr marL="285750" indent="-285750" algn="just">
              <a:spcBef>
                <a:spcPts val="600"/>
              </a:spcBef>
              <a:buFont typeface="Arial" panose="020B0604020202020204" pitchFamily="34" charset="0"/>
              <a:buChar char="•"/>
            </a:pPr>
            <a:r>
              <a:rPr lang="fr-FR" sz="1400" dirty="0"/>
              <a:t>Accompagner à l’acquisition de méthode de travail, de compréhension, de raisonnement.</a:t>
            </a:r>
          </a:p>
          <a:p>
            <a:pPr marL="285750" indent="-285750" algn="just">
              <a:spcBef>
                <a:spcPts val="600"/>
              </a:spcBef>
              <a:buFont typeface="Arial" panose="020B0604020202020204" pitchFamily="34" charset="0"/>
              <a:buChar char="•"/>
            </a:pPr>
            <a:r>
              <a:rPr lang="fr-FR" sz="1400" dirty="0"/>
              <a:t>Préparer à l’insertion professionnelle (CV, lettre de motivation, entretien d’embauche, recherche de stage, partenariat avec entreprises). </a:t>
            </a:r>
          </a:p>
          <a:p>
            <a:pPr marL="285750" indent="-285750" algn="just">
              <a:spcBef>
                <a:spcPts val="600"/>
              </a:spcBef>
              <a:buFont typeface="Arial" panose="020B0604020202020204" pitchFamily="34" charset="0"/>
              <a:buChar char="•"/>
            </a:pPr>
            <a:r>
              <a:rPr lang="fr-FR" sz="1400" dirty="0"/>
              <a:t>Accompagner à la recherche des stages et à l’élaboration des écrits professionnels en fonction du projet professionnel du jeune.</a:t>
            </a:r>
          </a:p>
          <a:p>
            <a:pPr marL="285750" indent="-285750" algn="just">
              <a:spcBef>
                <a:spcPts val="600"/>
              </a:spcBef>
              <a:buFont typeface="Arial" panose="020B0604020202020204" pitchFamily="34" charset="0"/>
              <a:buChar char="•"/>
            </a:pPr>
            <a:r>
              <a:rPr lang="fr-FR" sz="1400" dirty="0"/>
              <a:t>Travailler en partenariat avec les équipes socio-éducative et/ou de soins SESSADS, SAIP, Services soins (CHU), professions libérales.</a:t>
            </a:r>
          </a:p>
        </p:txBody>
      </p:sp>
      <p:sp>
        <p:nvSpPr>
          <p:cNvPr id="14" name="Rectangle : coins arrondis 13">
            <a:extLst>
              <a:ext uri="{FF2B5EF4-FFF2-40B4-BE49-F238E27FC236}">
                <a16:creationId xmlns:a16="http://schemas.microsoft.com/office/drawing/2014/main" id="{277ACE47-DA9E-43FC-9C90-F7E5859F64C2}"/>
              </a:ext>
            </a:extLst>
          </p:cNvPr>
          <p:cNvSpPr/>
          <p:nvPr/>
        </p:nvSpPr>
        <p:spPr>
          <a:xfrm>
            <a:off x="563831" y="7089274"/>
            <a:ext cx="5660859" cy="52322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D’où viennent les élèves qui rentrent en ULIS Lycée ?</a:t>
            </a:r>
          </a:p>
        </p:txBody>
      </p:sp>
      <p:sp>
        <p:nvSpPr>
          <p:cNvPr id="15" name="Rectangle 14">
            <a:extLst>
              <a:ext uri="{FF2B5EF4-FFF2-40B4-BE49-F238E27FC236}">
                <a16:creationId xmlns:a16="http://schemas.microsoft.com/office/drawing/2014/main" id="{19128A18-122C-4EBF-9792-EC5337687437}"/>
              </a:ext>
            </a:extLst>
          </p:cNvPr>
          <p:cNvSpPr/>
          <p:nvPr/>
        </p:nvSpPr>
        <p:spPr>
          <a:xfrm>
            <a:off x="460117" y="8042532"/>
            <a:ext cx="3088328" cy="954107"/>
          </a:xfrm>
          <a:prstGeom prst="rect">
            <a:avLst/>
          </a:prstGeom>
        </p:spPr>
        <p:txBody>
          <a:bodyPr wrap="square">
            <a:spAutoFit/>
          </a:bodyPr>
          <a:lstStyle/>
          <a:p>
            <a:pPr algn="just">
              <a:spcBef>
                <a:spcPts val="1200"/>
              </a:spcBef>
              <a:spcAft>
                <a:spcPts val="600"/>
              </a:spcAft>
            </a:pPr>
            <a:r>
              <a:rPr lang="fr-FR" sz="1400" dirty="0"/>
              <a:t>Les élèves viennent de dispositif ULIS collège ou classes ordinaires (collège, SEGPA, ULIS) après accord de la notification par la MDPH.</a:t>
            </a:r>
          </a:p>
        </p:txBody>
      </p:sp>
      <p:pic>
        <p:nvPicPr>
          <p:cNvPr id="16" name="Image 15">
            <a:extLst>
              <a:ext uri="{FF2B5EF4-FFF2-40B4-BE49-F238E27FC236}">
                <a16:creationId xmlns:a16="http://schemas.microsoft.com/office/drawing/2014/main" id="{901A3DF7-0548-4DC2-BF16-73E07B6541A9}"/>
              </a:ext>
            </a:extLst>
          </p:cNvPr>
          <p:cNvPicPr>
            <a:picLocks noChangeAspect="1"/>
          </p:cNvPicPr>
          <p:nvPr/>
        </p:nvPicPr>
        <p:blipFill>
          <a:blip r:embed="rId4"/>
          <a:stretch>
            <a:fillRect/>
          </a:stretch>
        </p:blipFill>
        <p:spPr>
          <a:xfrm>
            <a:off x="3737162" y="7672012"/>
            <a:ext cx="2618519" cy="1965506"/>
          </a:xfrm>
          <a:prstGeom prst="rect">
            <a:avLst/>
          </a:prstGeom>
          <a:ln>
            <a:noFill/>
          </a:ln>
          <a:effectLst>
            <a:softEdge rad="112500"/>
          </a:effectLst>
        </p:spPr>
      </p:pic>
    </p:spTree>
    <p:extLst>
      <p:ext uri="{BB962C8B-B14F-4D97-AF65-F5344CB8AC3E}">
        <p14:creationId xmlns:p14="http://schemas.microsoft.com/office/powerpoint/2010/main" val="2646224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12196FE7-2AF7-4C19-888E-E7A4F676CC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47" y="250986"/>
            <a:ext cx="1893412" cy="982296"/>
          </a:xfrm>
          <a:prstGeom prst="rect">
            <a:avLst/>
          </a:prstGeom>
        </p:spPr>
      </p:pic>
      <p:pic>
        <p:nvPicPr>
          <p:cNvPr id="11" name="Image 8">
            <a:extLst>
              <a:ext uri="{FF2B5EF4-FFF2-40B4-BE49-F238E27FC236}">
                <a16:creationId xmlns:a16="http://schemas.microsoft.com/office/drawing/2014/main" id="{B3E1C5F4-7A32-49CF-B8CC-0E48A1AF0B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774238"/>
            <a:ext cx="6858000"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 coins arrondis 2">
            <a:extLst>
              <a:ext uri="{FF2B5EF4-FFF2-40B4-BE49-F238E27FC236}">
                <a16:creationId xmlns:a16="http://schemas.microsoft.com/office/drawing/2014/main" id="{646C0F29-C0A6-43A1-BED6-56DCEF0ED53F}"/>
              </a:ext>
            </a:extLst>
          </p:cNvPr>
          <p:cNvSpPr/>
          <p:nvPr/>
        </p:nvSpPr>
        <p:spPr>
          <a:xfrm>
            <a:off x="2625692" y="452853"/>
            <a:ext cx="3871361" cy="65649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Quels C.A.P préparer ? </a:t>
            </a:r>
          </a:p>
        </p:txBody>
      </p:sp>
      <p:sp>
        <p:nvSpPr>
          <p:cNvPr id="4" name="ZoneTexte 3">
            <a:extLst>
              <a:ext uri="{FF2B5EF4-FFF2-40B4-BE49-F238E27FC236}">
                <a16:creationId xmlns:a16="http://schemas.microsoft.com/office/drawing/2014/main" id="{BEADF3BB-8A62-4D53-AF45-C4CF4E55B6CB}"/>
              </a:ext>
            </a:extLst>
          </p:cNvPr>
          <p:cNvSpPr txBox="1"/>
          <p:nvPr/>
        </p:nvSpPr>
        <p:spPr>
          <a:xfrm>
            <a:off x="224147" y="1580694"/>
            <a:ext cx="6357127" cy="830997"/>
          </a:xfrm>
          <a:prstGeom prst="rect">
            <a:avLst/>
          </a:prstGeom>
          <a:noFill/>
        </p:spPr>
        <p:txBody>
          <a:bodyPr wrap="square" rtlCol="0">
            <a:spAutoFit/>
          </a:bodyPr>
          <a:lstStyle/>
          <a:p>
            <a:r>
              <a:rPr lang="fr-FR" sz="1600" dirty="0"/>
              <a:t> </a:t>
            </a:r>
          </a:p>
          <a:p>
            <a:pPr marL="342900" indent="-342900">
              <a:buFont typeface="Wingdings" panose="05000000000000000000" pitchFamily="2" charset="2"/>
              <a:buChar char="Ø"/>
            </a:pPr>
            <a:r>
              <a:rPr lang="fr-FR" sz="1600" b="1" dirty="0"/>
              <a:t>C.A.P MBC </a:t>
            </a:r>
            <a:r>
              <a:rPr lang="fr-FR" sz="1600" dirty="0"/>
              <a:t>(Maintenance des Bâtiments Collectifs) sur le site St Joseph La Salle</a:t>
            </a:r>
          </a:p>
        </p:txBody>
      </p:sp>
      <p:pic>
        <p:nvPicPr>
          <p:cNvPr id="2050" name="Image 23">
            <a:extLst>
              <a:ext uri="{FF2B5EF4-FFF2-40B4-BE49-F238E27FC236}">
                <a16:creationId xmlns:a16="http://schemas.microsoft.com/office/drawing/2014/main" id="{EEB86618-81F6-413F-BAAE-ED9D5F3530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54" r="17824"/>
          <a:stretch>
            <a:fillRect/>
          </a:stretch>
        </p:blipFill>
        <p:spPr bwMode="auto">
          <a:xfrm>
            <a:off x="256503" y="2702044"/>
            <a:ext cx="1936950" cy="18049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7BB9AA8-2A16-4893-9F99-4ACCCD5268F8}"/>
              </a:ext>
            </a:extLst>
          </p:cNvPr>
          <p:cNvSpPr>
            <a:spLocks noChangeArrowheads="1"/>
          </p:cNvSpPr>
          <p:nvPr/>
        </p:nvSpPr>
        <p:spPr bwMode="auto">
          <a:xfrm>
            <a:off x="0" y="634135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7" name="Rectangle 5">
            <a:extLst>
              <a:ext uri="{FF2B5EF4-FFF2-40B4-BE49-F238E27FC236}">
                <a16:creationId xmlns:a16="http://schemas.microsoft.com/office/drawing/2014/main" id="{D953367D-9A7E-41CA-8A1C-1B4CF2277D59}"/>
              </a:ext>
            </a:extLst>
          </p:cNvPr>
          <p:cNvSpPr>
            <a:spLocks noChangeArrowheads="1"/>
          </p:cNvSpPr>
          <p:nvPr/>
        </p:nvSpPr>
        <p:spPr bwMode="auto">
          <a:xfrm>
            <a:off x="277813" y="5718029"/>
            <a:ext cx="64309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fr-FR" altLang="ja-JP" sz="1600" b="1" i="0" u="none" strike="noStrike" cap="none" normalizeH="0" baseline="0" dirty="0">
                <a:ln>
                  <a:noFill/>
                </a:ln>
                <a:solidFill>
                  <a:srgbClr val="000000"/>
                </a:solidFill>
                <a:effectLst/>
                <a:ea typeface="Times New Roman" panose="02020603050405020304" pitchFamily="18" charset="0"/>
                <a:cs typeface="Calibri" panose="020F0502020204030204" pitchFamily="34" charset="0"/>
              </a:rPr>
              <a:t>C.A.P ATMFC </a:t>
            </a:r>
            <a:r>
              <a:rPr kumimoji="0" lang="fr-FR" altLang="ja-JP" sz="1600" b="0" i="0" u="none" strike="noStrike" cap="none" normalizeH="0" baseline="0" dirty="0">
                <a:ln>
                  <a:noFill/>
                </a:ln>
                <a:solidFill>
                  <a:srgbClr val="000000"/>
                </a:solidFill>
                <a:effectLst/>
                <a:ea typeface="Times New Roman" panose="02020603050405020304" pitchFamily="18" charset="0"/>
                <a:cs typeface="Calibri" panose="020F0502020204030204" pitchFamily="34" charset="0"/>
              </a:rPr>
              <a:t>(Agent Technique en Milieu Familial et Collectif) en partenariat avec le Lycée Professionnel des Arcades</a:t>
            </a:r>
            <a:endParaRPr kumimoji="0" lang="fr-FR" altLang="ja-JP" sz="1600" b="0" i="0" u="none" strike="noStrike" cap="none" normalizeH="0" baseline="0" dirty="0">
              <a:ln>
                <a:noFill/>
              </a:ln>
              <a:solidFill>
                <a:schemeClr val="tx1"/>
              </a:solidFill>
              <a:effectLst/>
            </a:endParaRPr>
          </a:p>
        </p:txBody>
      </p:sp>
      <p:sp>
        <p:nvSpPr>
          <p:cNvPr id="13" name="Rectangle 6">
            <a:extLst>
              <a:ext uri="{FF2B5EF4-FFF2-40B4-BE49-F238E27FC236}">
                <a16:creationId xmlns:a16="http://schemas.microsoft.com/office/drawing/2014/main" id="{D1646199-28E0-4C51-804D-E59E31250DFE}"/>
              </a:ext>
            </a:extLst>
          </p:cNvPr>
          <p:cNvSpPr>
            <a:spLocks noChangeArrowheads="1"/>
          </p:cNvSpPr>
          <p:nvPr/>
        </p:nvSpPr>
        <p:spPr bwMode="auto">
          <a:xfrm>
            <a:off x="0" y="679855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4" name="Rectangle 7">
            <a:extLst>
              <a:ext uri="{FF2B5EF4-FFF2-40B4-BE49-F238E27FC236}">
                <a16:creationId xmlns:a16="http://schemas.microsoft.com/office/drawing/2014/main" id="{F52DC3AD-048D-4C91-81B6-3CF254688B75}"/>
              </a:ext>
            </a:extLst>
          </p:cNvPr>
          <p:cNvSpPr>
            <a:spLocks noChangeArrowheads="1"/>
          </p:cNvSpPr>
          <p:nvPr/>
        </p:nvSpPr>
        <p:spPr bwMode="auto">
          <a:xfrm>
            <a:off x="0" y="725575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5" name="Image 14">
            <a:extLst>
              <a:ext uri="{FF2B5EF4-FFF2-40B4-BE49-F238E27FC236}">
                <a16:creationId xmlns:a16="http://schemas.microsoft.com/office/drawing/2014/main" id="{3E43B815-C750-4C2D-8EB7-2DFDA0FE8A35}"/>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64007" y="6774867"/>
            <a:ext cx="2382252" cy="1775047"/>
          </a:xfrm>
          <a:prstGeom prst="rect">
            <a:avLst/>
          </a:prstGeom>
          <a:ln>
            <a:noFill/>
          </a:ln>
          <a:effectLst>
            <a:softEdge rad="112500"/>
          </a:effectLst>
        </p:spPr>
      </p:pic>
      <p:pic>
        <p:nvPicPr>
          <p:cNvPr id="16" name="Image 15">
            <a:extLst>
              <a:ext uri="{FF2B5EF4-FFF2-40B4-BE49-F238E27FC236}">
                <a16:creationId xmlns:a16="http://schemas.microsoft.com/office/drawing/2014/main" id="{499949E0-5210-4AFF-A6AA-EF8EA34C3C9C}"/>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772405" y="6664792"/>
            <a:ext cx="1977423" cy="2447595"/>
          </a:xfrm>
          <a:prstGeom prst="rect">
            <a:avLst/>
          </a:prstGeom>
          <a:ln>
            <a:noFill/>
          </a:ln>
          <a:effectLst>
            <a:softEdge rad="112500"/>
          </a:effectLst>
        </p:spPr>
      </p:pic>
      <p:pic>
        <p:nvPicPr>
          <p:cNvPr id="17" name="Image 17">
            <a:extLst>
              <a:ext uri="{FF2B5EF4-FFF2-40B4-BE49-F238E27FC236}">
                <a16:creationId xmlns:a16="http://schemas.microsoft.com/office/drawing/2014/main" id="{9D20BEC3-B263-4D21-AB49-C7B74A4E88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6340" y="2796060"/>
            <a:ext cx="2174579" cy="16309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 name="Image 22">
            <a:extLst>
              <a:ext uri="{FF2B5EF4-FFF2-40B4-BE49-F238E27FC236}">
                <a16:creationId xmlns:a16="http://schemas.microsoft.com/office/drawing/2014/main" id="{A152FEE8-256A-4D4D-801B-B136A6F739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979" r="23610"/>
          <a:stretch>
            <a:fillRect/>
          </a:stretch>
        </p:blipFill>
        <p:spPr bwMode="auto">
          <a:xfrm>
            <a:off x="2516183" y="3573568"/>
            <a:ext cx="1827212" cy="18669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 coins arrondis 1">
            <a:extLst>
              <a:ext uri="{FF2B5EF4-FFF2-40B4-BE49-F238E27FC236}">
                <a16:creationId xmlns:a16="http://schemas.microsoft.com/office/drawing/2014/main" id="{1D05D81B-C65F-4A1B-B180-02E40ACED7D7}"/>
              </a:ext>
            </a:extLst>
          </p:cNvPr>
          <p:cNvSpPr/>
          <p:nvPr/>
        </p:nvSpPr>
        <p:spPr>
          <a:xfrm>
            <a:off x="2662592" y="2911717"/>
            <a:ext cx="1404478" cy="401722"/>
          </a:xfrm>
          <a:prstGeom prst="roundRect">
            <a:avLst/>
          </a:prstGeom>
          <a:solidFill>
            <a:srgbClr val="F19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Examen C.A.P</a:t>
            </a:r>
          </a:p>
        </p:txBody>
      </p:sp>
      <p:sp>
        <p:nvSpPr>
          <p:cNvPr id="20" name="Rectangle : coins arrondis 19">
            <a:extLst>
              <a:ext uri="{FF2B5EF4-FFF2-40B4-BE49-F238E27FC236}">
                <a16:creationId xmlns:a16="http://schemas.microsoft.com/office/drawing/2014/main" id="{BDBCCD38-1A6A-42D3-986B-7F5B68489F75}"/>
              </a:ext>
            </a:extLst>
          </p:cNvPr>
          <p:cNvSpPr/>
          <p:nvPr/>
        </p:nvSpPr>
        <p:spPr>
          <a:xfrm>
            <a:off x="842211" y="8859838"/>
            <a:ext cx="2478505" cy="593309"/>
          </a:xfrm>
          <a:prstGeom prst="roundRect">
            <a:avLst/>
          </a:prstGeom>
          <a:solidFill>
            <a:srgbClr val="F19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Préparation de petits fours pour prestation extérieure</a:t>
            </a:r>
          </a:p>
        </p:txBody>
      </p:sp>
    </p:spTree>
    <p:extLst>
      <p:ext uri="{BB962C8B-B14F-4D97-AF65-F5344CB8AC3E}">
        <p14:creationId xmlns:p14="http://schemas.microsoft.com/office/powerpoint/2010/main" val="901474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12196FE7-2AF7-4C19-888E-E7A4F676CC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47" y="250986"/>
            <a:ext cx="1893412" cy="982296"/>
          </a:xfrm>
          <a:prstGeom prst="rect">
            <a:avLst/>
          </a:prstGeom>
        </p:spPr>
      </p:pic>
      <p:pic>
        <p:nvPicPr>
          <p:cNvPr id="11" name="Image 8">
            <a:extLst>
              <a:ext uri="{FF2B5EF4-FFF2-40B4-BE49-F238E27FC236}">
                <a16:creationId xmlns:a16="http://schemas.microsoft.com/office/drawing/2014/main" id="{B3E1C5F4-7A32-49CF-B8CC-0E48A1AF0B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774238"/>
            <a:ext cx="6858000"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 coins arrondis 2">
            <a:extLst>
              <a:ext uri="{FF2B5EF4-FFF2-40B4-BE49-F238E27FC236}">
                <a16:creationId xmlns:a16="http://schemas.microsoft.com/office/drawing/2014/main" id="{646C0F29-C0A6-43A1-BED6-56DCEF0ED53F}"/>
              </a:ext>
            </a:extLst>
          </p:cNvPr>
          <p:cNvSpPr/>
          <p:nvPr/>
        </p:nvSpPr>
        <p:spPr>
          <a:xfrm>
            <a:off x="2668931" y="489192"/>
            <a:ext cx="3871361" cy="65649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Et après ? </a:t>
            </a:r>
          </a:p>
        </p:txBody>
      </p:sp>
      <p:sp>
        <p:nvSpPr>
          <p:cNvPr id="14" name="Rectangle 7">
            <a:extLst>
              <a:ext uri="{FF2B5EF4-FFF2-40B4-BE49-F238E27FC236}">
                <a16:creationId xmlns:a16="http://schemas.microsoft.com/office/drawing/2014/main" id="{F52DC3AD-048D-4C91-81B6-3CF254688B75}"/>
              </a:ext>
            </a:extLst>
          </p:cNvPr>
          <p:cNvSpPr>
            <a:spLocks noChangeArrowheads="1"/>
          </p:cNvSpPr>
          <p:nvPr/>
        </p:nvSpPr>
        <p:spPr bwMode="auto">
          <a:xfrm>
            <a:off x="0" y="7275821"/>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2" name="ZoneTexte 1">
            <a:extLst>
              <a:ext uri="{FF2B5EF4-FFF2-40B4-BE49-F238E27FC236}">
                <a16:creationId xmlns:a16="http://schemas.microsoft.com/office/drawing/2014/main" id="{E73B02D8-3F4A-4128-9CBD-BB62ED1D32BD}"/>
              </a:ext>
            </a:extLst>
          </p:cNvPr>
          <p:cNvSpPr txBox="1"/>
          <p:nvPr/>
        </p:nvSpPr>
        <p:spPr>
          <a:xfrm>
            <a:off x="407057" y="1366793"/>
            <a:ext cx="5823285" cy="2062103"/>
          </a:xfrm>
          <a:prstGeom prst="rect">
            <a:avLst/>
          </a:prstGeom>
          <a:noFill/>
        </p:spPr>
        <p:txBody>
          <a:bodyPr wrap="square" rtlCol="0">
            <a:spAutoFit/>
          </a:bodyPr>
          <a:lstStyle/>
          <a:p>
            <a:pPr>
              <a:spcBef>
                <a:spcPts val="1200"/>
              </a:spcBef>
            </a:pPr>
            <a:r>
              <a:rPr lang="fr-FR" sz="1400" dirty="0"/>
              <a:t>Après l’ULIS Lycée, les élèves peuvent, en fonction de leur parcours et de leur projet :</a:t>
            </a:r>
          </a:p>
          <a:p>
            <a:pPr>
              <a:spcBef>
                <a:spcPts val="1200"/>
              </a:spcBef>
            </a:pPr>
            <a:r>
              <a:rPr lang="fr-FR" sz="1400" dirty="0"/>
              <a:t>- poursuivre leur formation (vers un autre C.A.P, un B.E.P, voire Bac Pro, en apprentissage)</a:t>
            </a:r>
          </a:p>
          <a:p>
            <a:pPr>
              <a:spcBef>
                <a:spcPts val="1200"/>
              </a:spcBef>
            </a:pPr>
            <a:r>
              <a:rPr lang="fr-FR" sz="1400" dirty="0"/>
              <a:t>- recherche d’emploi (embauche en milieu protégé, adapté ou ordinaire)</a:t>
            </a:r>
          </a:p>
          <a:p>
            <a:pPr>
              <a:spcBef>
                <a:spcPts val="1200"/>
              </a:spcBef>
            </a:pPr>
            <a:r>
              <a:rPr lang="fr-FR" sz="1400" dirty="0"/>
              <a:t>Partenaires : Cap Emploi, Chambres des Métiers, Mission Locale, Entreprise adaptée, ESAT</a:t>
            </a:r>
          </a:p>
        </p:txBody>
      </p:sp>
      <p:sp>
        <p:nvSpPr>
          <p:cNvPr id="16" name="Rectangle : coins arrondis 15">
            <a:extLst>
              <a:ext uri="{FF2B5EF4-FFF2-40B4-BE49-F238E27FC236}">
                <a16:creationId xmlns:a16="http://schemas.microsoft.com/office/drawing/2014/main" id="{D948FAE3-6E02-4F6D-8025-AE1815F2F8EE}"/>
              </a:ext>
            </a:extLst>
          </p:cNvPr>
          <p:cNvSpPr/>
          <p:nvPr/>
        </p:nvSpPr>
        <p:spPr>
          <a:xfrm>
            <a:off x="1358957" y="3529978"/>
            <a:ext cx="3871361" cy="4900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Quelques parcours…</a:t>
            </a:r>
          </a:p>
        </p:txBody>
      </p:sp>
      <p:sp>
        <p:nvSpPr>
          <p:cNvPr id="6" name="Bulle narrative : rectangle à coins arrondis 5">
            <a:extLst>
              <a:ext uri="{FF2B5EF4-FFF2-40B4-BE49-F238E27FC236}">
                <a16:creationId xmlns:a16="http://schemas.microsoft.com/office/drawing/2014/main" id="{8F518878-AA46-4105-A5B7-187C72F4447A}"/>
              </a:ext>
            </a:extLst>
          </p:cNvPr>
          <p:cNvSpPr/>
          <p:nvPr/>
        </p:nvSpPr>
        <p:spPr>
          <a:xfrm>
            <a:off x="3968745" y="6507704"/>
            <a:ext cx="2676454" cy="1539983"/>
          </a:xfrm>
          <a:prstGeom prst="wedgeRoundRectCallout">
            <a:avLst>
              <a:gd name="adj1" fmla="val 30886"/>
              <a:gd name="adj2" fmla="val 48184"/>
              <a:gd name="adj3" fmla="val 16667"/>
            </a:avLst>
          </a:prstGeom>
          <a:noFill/>
          <a:ln w="28575">
            <a:solidFill>
              <a:srgbClr val="4266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1600" b="1" dirty="0">
                <a:solidFill>
                  <a:schemeClr val="tx1"/>
                </a:solidFill>
              </a:rPr>
              <a:t>Louis A.</a:t>
            </a:r>
          </a:p>
          <a:p>
            <a:pPr algn="ctr">
              <a:lnSpc>
                <a:spcPct val="150000"/>
              </a:lnSpc>
            </a:pPr>
            <a:endParaRPr lang="fr-FR" sz="300" b="1" dirty="0">
              <a:solidFill>
                <a:schemeClr val="tx1"/>
              </a:solidFill>
            </a:endParaRPr>
          </a:p>
          <a:p>
            <a:pPr marL="171450" indent="-171450">
              <a:buFont typeface="Arial" panose="020B0604020202020204" pitchFamily="34" charset="0"/>
              <a:buChar char="•"/>
            </a:pPr>
            <a:r>
              <a:rPr lang="fr-FR" sz="1400" dirty="0">
                <a:solidFill>
                  <a:schemeClr val="tx1"/>
                </a:solidFill>
              </a:rPr>
              <a:t>Obtention du Bac Pro ELEEC</a:t>
            </a:r>
          </a:p>
          <a:p>
            <a:pPr marL="171450" indent="-171450">
              <a:buFont typeface="Arial" panose="020B0604020202020204" pitchFamily="34" charset="0"/>
              <a:buChar char="•"/>
            </a:pPr>
            <a:r>
              <a:rPr lang="fr-FR" sz="1400" dirty="0">
                <a:solidFill>
                  <a:schemeClr val="tx1"/>
                </a:solidFill>
              </a:rPr>
              <a:t>Poursuite en BTS en alternance </a:t>
            </a:r>
          </a:p>
          <a:p>
            <a:pPr marL="171450" indent="-171450">
              <a:buFont typeface="Arial" panose="020B0604020202020204" pitchFamily="34" charset="0"/>
              <a:buChar char="•"/>
            </a:pPr>
            <a:r>
              <a:rPr lang="fr-FR" sz="1400" dirty="0">
                <a:solidFill>
                  <a:schemeClr val="tx1"/>
                </a:solidFill>
              </a:rPr>
              <a:t>Entreprise RTE centrale hydroélectrique</a:t>
            </a:r>
          </a:p>
        </p:txBody>
      </p:sp>
      <p:sp>
        <p:nvSpPr>
          <p:cNvPr id="18" name="Bulle narrative : rectangle à coins arrondis 17">
            <a:extLst>
              <a:ext uri="{FF2B5EF4-FFF2-40B4-BE49-F238E27FC236}">
                <a16:creationId xmlns:a16="http://schemas.microsoft.com/office/drawing/2014/main" id="{0613B0B7-C9D1-4A4F-8D5A-96F18B722743}"/>
              </a:ext>
            </a:extLst>
          </p:cNvPr>
          <p:cNvSpPr/>
          <p:nvPr/>
        </p:nvSpPr>
        <p:spPr>
          <a:xfrm>
            <a:off x="779774" y="4153519"/>
            <a:ext cx="5298451" cy="2191676"/>
          </a:xfrm>
          <a:prstGeom prst="wedgeRoundRectCallout">
            <a:avLst>
              <a:gd name="adj1" fmla="val -9282"/>
              <a:gd name="adj2" fmla="val 48828"/>
              <a:gd name="adj3" fmla="val 16667"/>
            </a:avLst>
          </a:prstGeom>
          <a:noFill/>
          <a:ln w="28575">
            <a:solidFill>
              <a:srgbClr val="89BC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err="1">
                <a:solidFill>
                  <a:schemeClr val="tx1"/>
                </a:solidFill>
              </a:rPr>
              <a:t>Sullyvan</a:t>
            </a:r>
            <a:r>
              <a:rPr lang="fr-FR" sz="1600" b="1" dirty="0">
                <a:solidFill>
                  <a:schemeClr val="tx1"/>
                </a:solidFill>
              </a:rPr>
              <a:t> LAUTREY</a:t>
            </a:r>
          </a:p>
          <a:p>
            <a:pPr algn="just"/>
            <a:endParaRPr lang="fr-FR" sz="1400" b="1" dirty="0">
              <a:solidFill>
                <a:schemeClr val="tx1"/>
              </a:solidFill>
            </a:endParaRPr>
          </a:p>
          <a:p>
            <a:pPr marL="171450" indent="-171450" algn="just">
              <a:buFont typeface="Arial" panose="020B0604020202020204" pitchFamily="34" charset="0"/>
              <a:buChar char="•"/>
            </a:pPr>
            <a:r>
              <a:rPr lang="fr-FR" sz="1400" dirty="0">
                <a:solidFill>
                  <a:schemeClr val="tx1"/>
                </a:solidFill>
              </a:rPr>
              <a:t>C.A.P MBC</a:t>
            </a:r>
          </a:p>
          <a:p>
            <a:pPr marL="171450" indent="-171450" algn="just">
              <a:buFont typeface="Arial" panose="020B0604020202020204" pitchFamily="34" charset="0"/>
              <a:buChar char="•"/>
            </a:pPr>
            <a:r>
              <a:rPr lang="fr-FR" sz="1400" dirty="0">
                <a:solidFill>
                  <a:schemeClr val="tx1"/>
                </a:solidFill>
              </a:rPr>
              <a:t>B.E.P TFCA</a:t>
            </a:r>
          </a:p>
          <a:p>
            <a:pPr marL="171450" indent="-171450" algn="just">
              <a:buFont typeface="Arial" panose="020B0604020202020204" pitchFamily="34" charset="0"/>
              <a:buChar char="•"/>
            </a:pPr>
            <a:r>
              <a:rPr lang="fr-FR" sz="1400" dirty="0">
                <a:solidFill>
                  <a:schemeClr val="tx1"/>
                </a:solidFill>
              </a:rPr>
              <a:t>Embauché à la sortie de sa scolarité par </a:t>
            </a:r>
          </a:p>
          <a:p>
            <a:pPr algn="just"/>
            <a:r>
              <a:rPr lang="fr-FR" sz="1400" dirty="0">
                <a:solidFill>
                  <a:schemeClr val="tx1"/>
                </a:solidFill>
              </a:rPr>
              <a:t>     l’entreprise PROMUT Secteur multi-services</a:t>
            </a:r>
          </a:p>
          <a:p>
            <a:pPr marL="171450" indent="-171450" algn="just">
              <a:buFont typeface="Arial" panose="020B0604020202020204" pitchFamily="34" charset="0"/>
              <a:buChar char="•"/>
            </a:pPr>
            <a:r>
              <a:rPr lang="fr-FR" sz="1400" dirty="0">
                <a:solidFill>
                  <a:schemeClr val="tx1"/>
                </a:solidFill>
              </a:rPr>
              <a:t>CDD Tremplin</a:t>
            </a:r>
          </a:p>
        </p:txBody>
      </p:sp>
      <p:sp>
        <p:nvSpPr>
          <p:cNvPr id="19" name="Bulle narrative : rectangle à coins arrondis 18">
            <a:extLst>
              <a:ext uri="{FF2B5EF4-FFF2-40B4-BE49-F238E27FC236}">
                <a16:creationId xmlns:a16="http://schemas.microsoft.com/office/drawing/2014/main" id="{A2CB2FE5-8850-422D-A6E3-203B45FEC151}"/>
              </a:ext>
            </a:extLst>
          </p:cNvPr>
          <p:cNvSpPr/>
          <p:nvPr/>
        </p:nvSpPr>
        <p:spPr>
          <a:xfrm>
            <a:off x="224147" y="6507704"/>
            <a:ext cx="3274566" cy="1539983"/>
          </a:xfrm>
          <a:prstGeom prst="wedgeRoundRectCallout">
            <a:avLst>
              <a:gd name="adj1" fmla="val 8999"/>
              <a:gd name="adj2" fmla="val 46465"/>
              <a:gd name="adj3" fmla="val 16667"/>
            </a:avLst>
          </a:prstGeom>
          <a:noFill/>
          <a:ln w="28575">
            <a:solidFill>
              <a:srgbClr val="E435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Ana L.</a:t>
            </a:r>
          </a:p>
          <a:p>
            <a:pPr marL="285750" indent="-285750" algn="ctr">
              <a:buFont typeface="Arial" panose="020B0604020202020204" pitchFamily="34" charset="0"/>
              <a:buChar char="•"/>
            </a:pPr>
            <a:endParaRPr lang="fr-FR" sz="500" b="1" dirty="0">
              <a:solidFill>
                <a:schemeClr val="tx1"/>
              </a:solidFill>
            </a:endParaRPr>
          </a:p>
          <a:p>
            <a:pPr marL="285750" indent="-285750">
              <a:buFont typeface="Arial" panose="020B0604020202020204" pitchFamily="34" charset="0"/>
              <a:buChar char="•"/>
            </a:pPr>
            <a:r>
              <a:rPr lang="fr-FR" sz="1400" dirty="0">
                <a:solidFill>
                  <a:schemeClr val="tx1"/>
                </a:solidFill>
              </a:rPr>
              <a:t>Attestation de compétences</a:t>
            </a:r>
          </a:p>
          <a:p>
            <a:pPr marL="285750" indent="-285750">
              <a:buFont typeface="Arial" panose="020B0604020202020204" pitchFamily="34" charset="0"/>
              <a:buChar char="•"/>
            </a:pPr>
            <a:r>
              <a:rPr lang="fr-FR" sz="1400" dirty="0">
                <a:solidFill>
                  <a:schemeClr val="tx1"/>
                </a:solidFill>
              </a:rPr>
              <a:t>Embauchée à la sortie de sa scolarité par ESAT de Bézouotte</a:t>
            </a:r>
          </a:p>
          <a:p>
            <a:pPr marL="285750" indent="-285750">
              <a:buFont typeface="Arial" panose="020B0604020202020204" pitchFamily="34" charset="0"/>
              <a:buChar char="•"/>
            </a:pPr>
            <a:r>
              <a:rPr lang="fr-FR" sz="1400" dirty="0">
                <a:solidFill>
                  <a:schemeClr val="tx1"/>
                </a:solidFill>
              </a:rPr>
              <a:t>En maraichage</a:t>
            </a:r>
          </a:p>
        </p:txBody>
      </p:sp>
      <p:sp>
        <p:nvSpPr>
          <p:cNvPr id="20" name="Bulle narrative : rectangle à coins arrondis 19">
            <a:extLst>
              <a:ext uri="{FF2B5EF4-FFF2-40B4-BE49-F238E27FC236}">
                <a16:creationId xmlns:a16="http://schemas.microsoft.com/office/drawing/2014/main" id="{82196797-78B3-4707-BE0E-8C7AA8804DD0}"/>
              </a:ext>
            </a:extLst>
          </p:cNvPr>
          <p:cNvSpPr/>
          <p:nvPr/>
        </p:nvSpPr>
        <p:spPr>
          <a:xfrm>
            <a:off x="1932070" y="8252462"/>
            <a:ext cx="3782929" cy="1376409"/>
          </a:xfrm>
          <a:prstGeom prst="wedgeRoundRectCallout">
            <a:avLst>
              <a:gd name="adj1" fmla="val -31391"/>
              <a:gd name="adj2" fmla="val 47415"/>
              <a:gd name="adj3" fmla="val 16667"/>
            </a:avLst>
          </a:prstGeom>
          <a:noFill/>
          <a:ln w="28575">
            <a:solidFill>
              <a:srgbClr val="E18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Maxime P.</a:t>
            </a:r>
          </a:p>
          <a:p>
            <a:pPr marL="285750" indent="-285750" algn="ctr">
              <a:buFont typeface="Arial" panose="020B0604020202020204" pitchFamily="34" charset="0"/>
              <a:buChar char="•"/>
            </a:pPr>
            <a:endParaRPr lang="fr-FR" sz="700" b="1" dirty="0">
              <a:solidFill>
                <a:schemeClr val="tx1"/>
              </a:solidFill>
            </a:endParaRPr>
          </a:p>
          <a:p>
            <a:pPr marL="171450" indent="-171450">
              <a:buFont typeface="Arial" panose="020B0604020202020204" pitchFamily="34" charset="0"/>
              <a:buChar char="•"/>
            </a:pPr>
            <a:r>
              <a:rPr lang="fr-FR" sz="1400" dirty="0">
                <a:solidFill>
                  <a:schemeClr val="tx1"/>
                </a:solidFill>
              </a:rPr>
              <a:t>Attestation de compétences</a:t>
            </a:r>
          </a:p>
          <a:p>
            <a:pPr marL="171450" indent="-171450">
              <a:buFont typeface="Arial" panose="020B0604020202020204" pitchFamily="34" charset="0"/>
              <a:buChar char="•"/>
            </a:pPr>
            <a:r>
              <a:rPr lang="fr-FR" sz="1400" dirty="0">
                <a:solidFill>
                  <a:schemeClr val="tx1"/>
                </a:solidFill>
              </a:rPr>
              <a:t>Embauché à la sortie de sa scolarité par ESAT Le Goéland en Imprimerie</a:t>
            </a:r>
          </a:p>
          <a:p>
            <a:pPr marL="171450" indent="-171450">
              <a:buFont typeface="Arial" panose="020B0604020202020204" pitchFamily="34" charset="0"/>
              <a:buChar char="•"/>
            </a:pPr>
            <a:r>
              <a:rPr lang="fr-FR" sz="1400" dirty="0">
                <a:solidFill>
                  <a:schemeClr val="tx1"/>
                </a:solidFill>
              </a:rPr>
              <a:t>Et Entreprise Rubin </a:t>
            </a:r>
            <a:r>
              <a:rPr lang="fr-FR" sz="1400" dirty="0" err="1">
                <a:solidFill>
                  <a:schemeClr val="tx1"/>
                </a:solidFill>
              </a:rPr>
              <a:t>Lacaque</a:t>
            </a:r>
            <a:r>
              <a:rPr lang="fr-FR" sz="1400" dirty="0">
                <a:solidFill>
                  <a:schemeClr val="tx1"/>
                </a:solidFill>
              </a:rPr>
              <a:t> en Magasinage</a:t>
            </a:r>
          </a:p>
        </p:txBody>
      </p:sp>
      <p:pic>
        <p:nvPicPr>
          <p:cNvPr id="5" name="Image 4">
            <a:extLst>
              <a:ext uri="{FF2B5EF4-FFF2-40B4-BE49-F238E27FC236}">
                <a16:creationId xmlns:a16="http://schemas.microsoft.com/office/drawing/2014/main" id="{2589037E-B702-4760-A94D-B8BCE48318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4611" y="4434790"/>
            <a:ext cx="1299540" cy="1553473"/>
          </a:xfrm>
          <a:prstGeom prst="rect">
            <a:avLst/>
          </a:prstGeom>
        </p:spPr>
      </p:pic>
    </p:spTree>
    <p:extLst>
      <p:ext uri="{BB962C8B-B14F-4D97-AF65-F5344CB8AC3E}">
        <p14:creationId xmlns:p14="http://schemas.microsoft.com/office/powerpoint/2010/main" val="369402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12196FE7-2AF7-4C19-888E-E7A4F676CC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47" y="250986"/>
            <a:ext cx="1893412" cy="982296"/>
          </a:xfrm>
          <a:prstGeom prst="rect">
            <a:avLst/>
          </a:prstGeom>
        </p:spPr>
      </p:pic>
      <p:pic>
        <p:nvPicPr>
          <p:cNvPr id="11" name="Image 8">
            <a:extLst>
              <a:ext uri="{FF2B5EF4-FFF2-40B4-BE49-F238E27FC236}">
                <a16:creationId xmlns:a16="http://schemas.microsoft.com/office/drawing/2014/main" id="{B3E1C5F4-7A32-49CF-B8CC-0E48A1AF0B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774238"/>
            <a:ext cx="6858000"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7BB9AA8-2A16-4893-9F99-4ACCCD5268F8}"/>
              </a:ext>
            </a:extLst>
          </p:cNvPr>
          <p:cNvSpPr>
            <a:spLocks noChangeArrowheads="1"/>
          </p:cNvSpPr>
          <p:nvPr/>
        </p:nvSpPr>
        <p:spPr bwMode="auto">
          <a:xfrm>
            <a:off x="0" y="6297416"/>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3" name="Rectangle 6">
            <a:extLst>
              <a:ext uri="{FF2B5EF4-FFF2-40B4-BE49-F238E27FC236}">
                <a16:creationId xmlns:a16="http://schemas.microsoft.com/office/drawing/2014/main" id="{D1646199-28E0-4C51-804D-E59E31250DFE}"/>
              </a:ext>
            </a:extLst>
          </p:cNvPr>
          <p:cNvSpPr>
            <a:spLocks noChangeArrowheads="1"/>
          </p:cNvSpPr>
          <p:nvPr/>
        </p:nvSpPr>
        <p:spPr bwMode="auto">
          <a:xfrm>
            <a:off x="0" y="6754616"/>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4" name="Rectangle 7">
            <a:extLst>
              <a:ext uri="{FF2B5EF4-FFF2-40B4-BE49-F238E27FC236}">
                <a16:creationId xmlns:a16="http://schemas.microsoft.com/office/drawing/2014/main" id="{F52DC3AD-048D-4C91-81B6-3CF254688B75}"/>
              </a:ext>
            </a:extLst>
          </p:cNvPr>
          <p:cNvSpPr>
            <a:spLocks noChangeArrowheads="1"/>
          </p:cNvSpPr>
          <p:nvPr/>
        </p:nvSpPr>
        <p:spPr bwMode="auto">
          <a:xfrm>
            <a:off x="0" y="7315695"/>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3" name="Image 2">
            <a:extLst>
              <a:ext uri="{FF2B5EF4-FFF2-40B4-BE49-F238E27FC236}">
                <a16:creationId xmlns:a16="http://schemas.microsoft.com/office/drawing/2014/main" id="{38CECC8C-F55A-476E-8403-2CF4C38DE2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5597" y="1421693"/>
            <a:ext cx="4307305" cy="2408749"/>
          </a:xfrm>
          <a:prstGeom prst="rect">
            <a:avLst/>
          </a:prstGeom>
          <a:ln>
            <a:noFill/>
          </a:ln>
          <a:effectLst>
            <a:softEdge rad="112500"/>
          </a:effectLst>
        </p:spPr>
      </p:pic>
      <p:pic>
        <p:nvPicPr>
          <p:cNvPr id="12" name="Image 11">
            <a:extLst>
              <a:ext uri="{FF2B5EF4-FFF2-40B4-BE49-F238E27FC236}">
                <a16:creationId xmlns:a16="http://schemas.microsoft.com/office/drawing/2014/main" id="{2AF461EE-8B6C-4DED-BC48-244B2733EBC9}"/>
              </a:ext>
            </a:extLst>
          </p:cNvPr>
          <p:cNvPicPr>
            <a:picLocks noChangeAspect="1"/>
          </p:cNvPicPr>
          <p:nvPr/>
        </p:nvPicPr>
        <p:blipFill>
          <a:blip r:embed="rId5"/>
          <a:stretch>
            <a:fillRect/>
          </a:stretch>
        </p:blipFill>
        <p:spPr>
          <a:xfrm>
            <a:off x="2923674" y="6827797"/>
            <a:ext cx="3574779" cy="2681085"/>
          </a:xfrm>
          <a:prstGeom prst="rect">
            <a:avLst/>
          </a:prstGeom>
          <a:ln>
            <a:noFill/>
          </a:ln>
          <a:effectLst>
            <a:softEdge rad="112500"/>
          </a:effectLst>
        </p:spPr>
      </p:pic>
      <p:pic>
        <p:nvPicPr>
          <p:cNvPr id="16" name="Image 15">
            <a:extLst>
              <a:ext uri="{FF2B5EF4-FFF2-40B4-BE49-F238E27FC236}">
                <a16:creationId xmlns:a16="http://schemas.microsoft.com/office/drawing/2014/main" id="{8BE24CA8-0C23-4AD4-951E-B359303414C5}"/>
              </a:ext>
            </a:extLst>
          </p:cNvPr>
          <p:cNvPicPr>
            <a:picLocks noChangeAspect="1"/>
          </p:cNvPicPr>
          <p:nvPr/>
        </p:nvPicPr>
        <p:blipFill rotWithShape="1">
          <a:blip r:embed="rId6"/>
          <a:srcRect l="8426" t="3681" b="5235"/>
          <a:stretch/>
        </p:blipFill>
        <p:spPr>
          <a:xfrm>
            <a:off x="224147" y="4509137"/>
            <a:ext cx="3558263" cy="1997935"/>
          </a:xfrm>
          <a:prstGeom prst="rect">
            <a:avLst/>
          </a:prstGeom>
          <a:ln>
            <a:noFill/>
          </a:ln>
          <a:effectLst>
            <a:softEdge rad="112500"/>
          </a:effectLst>
        </p:spPr>
      </p:pic>
      <p:sp>
        <p:nvSpPr>
          <p:cNvPr id="6" name="Rectangle : coins arrondis 5">
            <a:extLst>
              <a:ext uri="{FF2B5EF4-FFF2-40B4-BE49-F238E27FC236}">
                <a16:creationId xmlns:a16="http://schemas.microsoft.com/office/drawing/2014/main" id="{5E225FF4-F15C-4131-BD49-E79155D86580}"/>
              </a:ext>
            </a:extLst>
          </p:cNvPr>
          <p:cNvSpPr/>
          <p:nvPr/>
        </p:nvSpPr>
        <p:spPr>
          <a:xfrm>
            <a:off x="224147" y="2777423"/>
            <a:ext cx="1445190" cy="457201"/>
          </a:xfrm>
          <a:prstGeom prst="roundRect">
            <a:avLst/>
          </a:prstGeom>
          <a:solidFill>
            <a:srgbClr val="F19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Réalisation d’une fresque</a:t>
            </a:r>
          </a:p>
        </p:txBody>
      </p:sp>
      <p:sp>
        <p:nvSpPr>
          <p:cNvPr id="7" name="Rectangle : coins arrondis 6">
            <a:extLst>
              <a:ext uri="{FF2B5EF4-FFF2-40B4-BE49-F238E27FC236}">
                <a16:creationId xmlns:a16="http://schemas.microsoft.com/office/drawing/2014/main" id="{731014AF-D850-4843-B8AD-FD59C6A31321}"/>
              </a:ext>
            </a:extLst>
          </p:cNvPr>
          <p:cNvSpPr/>
          <p:nvPr/>
        </p:nvSpPr>
        <p:spPr>
          <a:xfrm>
            <a:off x="876430" y="8030242"/>
            <a:ext cx="2482258" cy="387847"/>
          </a:xfrm>
          <a:prstGeom prst="roundRect">
            <a:avLst/>
          </a:prstGeom>
          <a:solidFill>
            <a:srgbClr val="F19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Création d’un showroom</a:t>
            </a:r>
          </a:p>
        </p:txBody>
      </p:sp>
      <p:sp>
        <p:nvSpPr>
          <p:cNvPr id="15" name="Rectangle : coins arrondis 14">
            <a:extLst>
              <a:ext uri="{FF2B5EF4-FFF2-40B4-BE49-F238E27FC236}">
                <a16:creationId xmlns:a16="http://schemas.microsoft.com/office/drawing/2014/main" id="{88C16FD4-430F-43A2-A4C2-D4571AC24AC7}"/>
              </a:ext>
            </a:extLst>
          </p:cNvPr>
          <p:cNvSpPr/>
          <p:nvPr/>
        </p:nvSpPr>
        <p:spPr>
          <a:xfrm>
            <a:off x="3564106" y="5281757"/>
            <a:ext cx="2988277" cy="472188"/>
          </a:xfrm>
          <a:prstGeom prst="roundRect">
            <a:avLst/>
          </a:prstGeom>
          <a:solidFill>
            <a:srgbClr val="F19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Rénovation d’une salle de cours pour financer leur voyage</a:t>
            </a:r>
          </a:p>
        </p:txBody>
      </p:sp>
      <p:sp>
        <p:nvSpPr>
          <p:cNvPr id="18" name="Rectangle : coins arrondis 17">
            <a:extLst>
              <a:ext uri="{FF2B5EF4-FFF2-40B4-BE49-F238E27FC236}">
                <a16:creationId xmlns:a16="http://schemas.microsoft.com/office/drawing/2014/main" id="{93326341-5205-4FD8-9CF4-DA07BAB78676}"/>
              </a:ext>
            </a:extLst>
          </p:cNvPr>
          <p:cNvSpPr/>
          <p:nvPr/>
        </p:nvSpPr>
        <p:spPr>
          <a:xfrm>
            <a:off x="2681022" y="471905"/>
            <a:ext cx="3871361" cy="65649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Quelques projets…</a:t>
            </a:r>
          </a:p>
        </p:txBody>
      </p:sp>
      <p:sp>
        <p:nvSpPr>
          <p:cNvPr id="4" name="Ellipse 3">
            <a:extLst>
              <a:ext uri="{FF2B5EF4-FFF2-40B4-BE49-F238E27FC236}">
                <a16:creationId xmlns:a16="http://schemas.microsoft.com/office/drawing/2014/main" id="{F2C87ABA-B0C0-422E-AC6E-D7AA8F1911FB}"/>
              </a:ext>
            </a:extLst>
          </p:cNvPr>
          <p:cNvSpPr/>
          <p:nvPr/>
        </p:nvSpPr>
        <p:spPr>
          <a:xfrm>
            <a:off x="3321750" y="2579718"/>
            <a:ext cx="242356" cy="280146"/>
          </a:xfrm>
          <a:prstGeom prst="ellipse">
            <a:avLst/>
          </a:prstGeom>
          <a:solidFill>
            <a:srgbClr val="C4C5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441459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12196FE7-2AF7-4C19-888E-E7A4F676CC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47" y="250986"/>
            <a:ext cx="1893412" cy="982296"/>
          </a:xfrm>
          <a:prstGeom prst="rect">
            <a:avLst/>
          </a:prstGeom>
        </p:spPr>
      </p:pic>
      <p:pic>
        <p:nvPicPr>
          <p:cNvPr id="11" name="Image 8">
            <a:extLst>
              <a:ext uri="{FF2B5EF4-FFF2-40B4-BE49-F238E27FC236}">
                <a16:creationId xmlns:a16="http://schemas.microsoft.com/office/drawing/2014/main" id="{B3E1C5F4-7A32-49CF-B8CC-0E48A1AF0B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774238"/>
            <a:ext cx="6858000"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7BB9AA8-2A16-4893-9F99-4ACCCD5268F8}"/>
              </a:ext>
            </a:extLst>
          </p:cNvPr>
          <p:cNvSpPr>
            <a:spLocks noChangeArrowheads="1"/>
          </p:cNvSpPr>
          <p:nvPr/>
        </p:nvSpPr>
        <p:spPr bwMode="auto">
          <a:xfrm>
            <a:off x="0" y="634135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3" name="Rectangle 6">
            <a:extLst>
              <a:ext uri="{FF2B5EF4-FFF2-40B4-BE49-F238E27FC236}">
                <a16:creationId xmlns:a16="http://schemas.microsoft.com/office/drawing/2014/main" id="{D1646199-28E0-4C51-804D-E59E31250DFE}"/>
              </a:ext>
            </a:extLst>
          </p:cNvPr>
          <p:cNvSpPr>
            <a:spLocks noChangeArrowheads="1"/>
          </p:cNvSpPr>
          <p:nvPr/>
        </p:nvSpPr>
        <p:spPr bwMode="auto">
          <a:xfrm>
            <a:off x="0" y="679855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4" name="Rectangle 7">
            <a:extLst>
              <a:ext uri="{FF2B5EF4-FFF2-40B4-BE49-F238E27FC236}">
                <a16:creationId xmlns:a16="http://schemas.microsoft.com/office/drawing/2014/main" id="{F52DC3AD-048D-4C91-81B6-3CF254688B75}"/>
              </a:ext>
            </a:extLst>
          </p:cNvPr>
          <p:cNvSpPr>
            <a:spLocks noChangeArrowheads="1"/>
          </p:cNvSpPr>
          <p:nvPr/>
        </p:nvSpPr>
        <p:spPr bwMode="auto">
          <a:xfrm>
            <a:off x="0" y="735962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 name="Rectangle 3">
            <a:extLst>
              <a:ext uri="{FF2B5EF4-FFF2-40B4-BE49-F238E27FC236}">
                <a16:creationId xmlns:a16="http://schemas.microsoft.com/office/drawing/2014/main" id="{82B66914-96DC-4AEC-8DE0-E1734CA61280}"/>
              </a:ext>
            </a:extLst>
          </p:cNvPr>
          <p:cNvSpPr/>
          <p:nvPr/>
        </p:nvSpPr>
        <p:spPr>
          <a:xfrm>
            <a:off x="548383" y="1443343"/>
            <a:ext cx="5977186" cy="5082673"/>
          </a:xfrm>
          <a:prstGeom prst="rect">
            <a:avLst/>
          </a:prstGeom>
        </p:spPr>
        <p:txBody>
          <a:bodyPr wrap="square">
            <a:spAutoFit/>
          </a:bodyPr>
          <a:lstStyle/>
          <a:p>
            <a:pPr algn="ctr">
              <a:lnSpc>
                <a:spcPct val="118000"/>
              </a:lnSpc>
              <a:spcBef>
                <a:spcPts val="200"/>
              </a:spcBef>
              <a:spcAft>
                <a:spcPts val="0"/>
              </a:spcAft>
            </a:pPr>
            <a:r>
              <a:rPr lang="fr-FR" sz="3600" b="1" i="1" kern="1400" dirty="0">
                <a:solidFill>
                  <a:schemeClr val="accent2"/>
                </a:solidFill>
                <a:ea typeface="Times New Roman" panose="02020603050405020304" pitchFamily="18" charset="0"/>
                <a:cs typeface="Times New Roman" panose="02020603050405020304" pitchFamily="18" charset="0"/>
              </a:rPr>
              <a:t>Groupe scolaire </a:t>
            </a:r>
          </a:p>
          <a:p>
            <a:pPr algn="ctr">
              <a:lnSpc>
                <a:spcPct val="118000"/>
              </a:lnSpc>
              <a:spcBef>
                <a:spcPts val="200"/>
              </a:spcBef>
              <a:spcAft>
                <a:spcPts val="0"/>
              </a:spcAft>
            </a:pPr>
            <a:r>
              <a:rPr lang="fr-FR" sz="3600" b="1" i="1" kern="1400" dirty="0">
                <a:solidFill>
                  <a:schemeClr val="accent2"/>
                </a:solidFill>
                <a:ea typeface="Times New Roman" panose="02020603050405020304" pitchFamily="18" charset="0"/>
                <a:cs typeface="Times New Roman" panose="02020603050405020304" pitchFamily="18" charset="0"/>
              </a:rPr>
              <a:t>Saint-Joseph La Salle de Dijon</a:t>
            </a:r>
          </a:p>
          <a:p>
            <a:pPr algn="ctr">
              <a:lnSpc>
                <a:spcPct val="118000"/>
              </a:lnSpc>
              <a:spcBef>
                <a:spcPts val="200"/>
              </a:spcBef>
              <a:spcAft>
                <a:spcPts val="0"/>
              </a:spcAft>
            </a:pPr>
            <a:r>
              <a:rPr lang="fr-FR" sz="500" b="1" kern="1400" dirty="0">
                <a:solidFill>
                  <a:srgbClr val="42669E"/>
                </a:solidFill>
                <a:ea typeface="Times New Roman" panose="02020603050405020304" pitchFamily="18" charset="0"/>
                <a:cs typeface="Times New Roman" panose="02020603050405020304" pitchFamily="18" charset="0"/>
              </a:rPr>
              <a:t> </a:t>
            </a:r>
            <a:endParaRPr lang="fr-FR" sz="2000" b="1" kern="1400" dirty="0">
              <a:solidFill>
                <a:srgbClr val="2F5496"/>
              </a:solidFill>
              <a:ea typeface="Times New Roman" panose="02020603050405020304" pitchFamily="18" charset="0"/>
              <a:cs typeface="Times New Roman" panose="02020603050405020304" pitchFamily="18" charset="0"/>
            </a:endParaRPr>
          </a:p>
          <a:p>
            <a:pPr algn="ctr">
              <a:lnSpc>
                <a:spcPct val="118000"/>
              </a:lnSpc>
              <a:spcAft>
                <a:spcPts val="600"/>
              </a:spcAft>
            </a:pPr>
            <a:r>
              <a:rPr lang="fr-FR" b="1" kern="1400" dirty="0">
                <a:solidFill>
                  <a:srgbClr val="000000"/>
                </a:solidFill>
                <a:ea typeface="Times New Roman" panose="02020603050405020304" pitchFamily="18" charset="0"/>
              </a:rPr>
              <a:t>Chef d’établissement</a:t>
            </a:r>
            <a:r>
              <a:rPr lang="fr-FR" kern="1400" dirty="0">
                <a:solidFill>
                  <a:srgbClr val="000000"/>
                </a:solidFill>
                <a:ea typeface="Times New Roman" panose="02020603050405020304" pitchFamily="18" charset="0"/>
              </a:rPr>
              <a:t> :</a:t>
            </a:r>
            <a:endParaRPr lang="fr-FR" sz="1200" kern="1400" dirty="0">
              <a:solidFill>
                <a:srgbClr val="000000"/>
              </a:solidFill>
              <a:ea typeface="Times New Roman" panose="02020603050405020304" pitchFamily="18" charset="0"/>
            </a:endParaRPr>
          </a:p>
          <a:p>
            <a:pPr algn="ctr">
              <a:lnSpc>
                <a:spcPct val="118000"/>
              </a:lnSpc>
              <a:spcAft>
                <a:spcPts val="600"/>
              </a:spcAft>
            </a:pPr>
            <a:r>
              <a:rPr lang="fr-FR" kern="1400" dirty="0">
                <a:solidFill>
                  <a:srgbClr val="000000"/>
                </a:solidFill>
                <a:ea typeface="Times New Roman" panose="02020603050405020304" pitchFamily="18" charset="0"/>
              </a:rPr>
              <a:t>M. Laurent </a:t>
            </a:r>
            <a:r>
              <a:rPr lang="fr-FR" kern="1400" cap="all" dirty="0">
                <a:solidFill>
                  <a:srgbClr val="000000"/>
                </a:solidFill>
                <a:ea typeface="Times New Roman" panose="02020603050405020304" pitchFamily="18" charset="0"/>
              </a:rPr>
              <a:t>Pichot</a:t>
            </a:r>
            <a:endParaRPr lang="fr-FR" sz="1200" kern="1400" dirty="0">
              <a:solidFill>
                <a:srgbClr val="000000"/>
              </a:solidFill>
              <a:ea typeface="Times New Roman" panose="02020603050405020304" pitchFamily="18" charset="0"/>
            </a:endParaRPr>
          </a:p>
          <a:p>
            <a:pPr algn="ctr">
              <a:lnSpc>
                <a:spcPct val="118000"/>
              </a:lnSpc>
              <a:spcAft>
                <a:spcPts val="600"/>
              </a:spcAft>
            </a:pPr>
            <a:r>
              <a:rPr lang="fr-FR" b="1" kern="1400" dirty="0">
                <a:solidFill>
                  <a:srgbClr val="000000"/>
                </a:solidFill>
                <a:ea typeface="Times New Roman" panose="02020603050405020304" pitchFamily="18" charset="0"/>
              </a:rPr>
              <a:t>Directeur adjoint</a:t>
            </a:r>
            <a:r>
              <a:rPr lang="fr-FR" kern="1400" dirty="0">
                <a:solidFill>
                  <a:srgbClr val="000000"/>
                </a:solidFill>
                <a:ea typeface="Times New Roman" panose="02020603050405020304" pitchFamily="18" charset="0"/>
              </a:rPr>
              <a:t> Lycée Professionnel :</a:t>
            </a:r>
            <a:endParaRPr lang="fr-FR" sz="1200" kern="1400" dirty="0">
              <a:solidFill>
                <a:srgbClr val="000000"/>
              </a:solidFill>
              <a:ea typeface="Times New Roman" panose="02020603050405020304" pitchFamily="18" charset="0"/>
            </a:endParaRPr>
          </a:p>
          <a:p>
            <a:pPr algn="ctr">
              <a:lnSpc>
                <a:spcPct val="118000"/>
              </a:lnSpc>
              <a:spcAft>
                <a:spcPts val="600"/>
              </a:spcAft>
            </a:pPr>
            <a:r>
              <a:rPr lang="fr-FR" kern="1400" dirty="0">
                <a:solidFill>
                  <a:srgbClr val="000000"/>
                </a:solidFill>
                <a:ea typeface="Times New Roman" panose="02020603050405020304" pitchFamily="18" charset="0"/>
              </a:rPr>
              <a:t>Mr François PINARD</a:t>
            </a:r>
            <a:endParaRPr lang="fr-FR" sz="1200" kern="1400" dirty="0">
              <a:solidFill>
                <a:srgbClr val="000000"/>
              </a:solidFill>
              <a:ea typeface="Times New Roman" panose="02020603050405020304" pitchFamily="18" charset="0"/>
            </a:endParaRPr>
          </a:p>
          <a:p>
            <a:pPr algn="ctr">
              <a:lnSpc>
                <a:spcPct val="118000"/>
              </a:lnSpc>
              <a:spcAft>
                <a:spcPts val="600"/>
              </a:spcAft>
            </a:pPr>
            <a:r>
              <a:rPr lang="fr-FR" b="1" kern="1400" dirty="0">
                <a:solidFill>
                  <a:srgbClr val="000000"/>
                </a:solidFill>
                <a:ea typeface="Times New Roman" panose="02020603050405020304" pitchFamily="18" charset="0"/>
              </a:rPr>
              <a:t>Coordonnatrice du dispositif ULIS Lycée</a:t>
            </a:r>
            <a:r>
              <a:rPr lang="fr-FR" kern="1400" dirty="0">
                <a:solidFill>
                  <a:srgbClr val="000000"/>
                </a:solidFill>
                <a:ea typeface="Times New Roman" panose="02020603050405020304" pitchFamily="18" charset="0"/>
              </a:rPr>
              <a:t> :</a:t>
            </a:r>
            <a:endParaRPr lang="fr-FR" sz="1200" kern="1400" dirty="0">
              <a:solidFill>
                <a:srgbClr val="000000"/>
              </a:solidFill>
              <a:ea typeface="Times New Roman" panose="02020603050405020304" pitchFamily="18" charset="0"/>
            </a:endParaRPr>
          </a:p>
          <a:p>
            <a:pPr algn="ctr">
              <a:lnSpc>
                <a:spcPct val="118000"/>
              </a:lnSpc>
              <a:spcAft>
                <a:spcPts val="600"/>
              </a:spcAft>
            </a:pPr>
            <a:r>
              <a:rPr lang="fr-FR" kern="1400" dirty="0">
                <a:solidFill>
                  <a:srgbClr val="000000"/>
                </a:solidFill>
                <a:ea typeface="Times New Roman" panose="02020603050405020304" pitchFamily="18" charset="0"/>
              </a:rPr>
              <a:t>Mme Céline LAGNEAU</a:t>
            </a:r>
            <a:endParaRPr lang="fr-FR" sz="1200" kern="1400" dirty="0">
              <a:solidFill>
                <a:srgbClr val="000000"/>
              </a:solidFill>
              <a:ea typeface="Times New Roman" panose="02020603050405020304" pitchFamily="18" charset="0"/>
            </a:endParaRPr>
          </a:p>
          <a:p>
            <a:pPr algn="ctr">
              <a:lnSpc>
                <a:spcPct val="118000"/>
              </a:lnSpc>
              <a:spcAft>
                <a:spcPts val="600"/>
              </a:spcAft>
            </a:pPr>
            <a:r>
              <a:rPr lang="fr-FR" b="1" kern="1400" dirty="0">
                <a:solidFill>
                  <a:srgbClr val="000000"/>
                </a:solidFill>
                <a:ea typeface="Times New Roman" panose="02020603050405020304" pitchFamily="18" charset="0"/>
              </a:rPr>
              <a:t>Téléphone</a:t>
            </a:r>
            <a:r>
              <a:rPr lang="fr-FR" kern="1400" dirty="0">
                <a:solidFill>
                  <a:srgbClr val="000000"/>
                </a:solidFill>
                <a:ea typeface="Times New Roman" panose="02020603050405020304" pitchFamily="18" charset="0"/>
              </a:rPr>
              <a:t> : 03.80.59.20.20</a:t>
            </a:r>
            <a:endParaRPr lang="fr-FR" sz="1200" kern="1400" dirty="0">
              <a:solidFill>
                <a:srgbClr val="000000"/>
              </a:solidFill>
              <a:ea typeface="Times New Roman" panose="02020603050405020304" pitchFamily="18" charset="0"/>
            </a:endParaRPr>
          </a:p>
          <a:p>
            <a:pPr algn="ctr">
              <a:lnSpc>
                <a:spcPct val="118000"/>
              </a:lnSpc>
              <a:spcAft>
                <a:spcPts val="600"/>
              </a:spcAft>
            </a:pPr>
            <a:r>
              <a:rPr lang="fr-FR" b="1" kern="1400" dirty="0">
                <a:solidFill>
                  <a:srgbClr val="000000"/>
                </a:solidFill>
                <a:ea typeface="Times New Roman" panose="02020603050405020304" pitchFamily="18" charset="0"/>
              </a:rPr>
              <a:t>Courrier :</a:t>
            </a:r>
            <a:r>
              <a:rPr lang="fr-FR" kern="1400" dirty="0">
                <a:solidFill>
                  <a:srgbClr val="000000"/>
                </a:solidFill>
                <a:ea typeface="Times New Roman" panose="02020603050405020304" pitchFamily="18" charset="0"/>
              </a:rPr>
              <a:t> </a:t>
            </a:r>
            <a:r>
              <a:rPr lang="fr-FR" sz="1600" kern="1400" dirty="0">
                <a:solidFill>
                  <a:srgbClr val="000000"/>
                </a:solidFill>
                <a:ea typeface="Times New Roman" panose="02020603050405020304" pitchFamily="18" charset="0"/>
              </a:rPr>
              <a:t>39 rue du Transvaal - 21000 Dijon</a:t>
            </a:r>
            <a:endParaRPr lang="fr-FR" sz="1200" kern="1400" dirty="0">
              <a:solidFill>
                <a:srgbClr val="000000"/>
              </a:solidFill>
              <a:ea typeface="Times New Roman" panose="02020603050405020304" pitchFamily="18" charset="0"/>
            </a:endParaRPr>
          </a:p>
          <a:p>
            <a:pPr algn="ctr">
              <a:lnSpc>
                <a:spcPct val="120000"/>
              </a:lnSpc>
              <a:spcAft>
                <a:spcPts val="1000"/>
              </a:spcAft>
            </a:pPr>
            <a:r>
              <a:rPr lang="fr-FR" b="1" kern="1400" dirty="0">
                <a:solidFill>
                  <a:srgbClr val="000000"/>
                </a:solidFill>
                <a:ea typeface="Times New Roman" panose="02020603050405020304" pitchFamily="18" charset="0"/>
              </a:rPr>
              <a:t>Mail :</a:t>
            </a:r>
            <a:r>
              <a:rPr lang="fr-FR" kern="1400" dirty="0">
                <a:solidFill>
                  <a:srgbClr val="000000"/>
                </a:solidFill>
                <a:ea typeface="Times New Roman" panose="02020603050405020304" pitchFamily="18" charset="0"/>
              </a:rPr>
              <a:t> celine.lagneau@stjodijon.com</a:t>
            </a:r>
            <a:endParaRPr lang="fr-FR" sz="1200" kern="1400" dirty="0">
              <a:solidFill>
                <a:srgbClr val="000000"/>
              </a:solidFill>
              <a:effectLst/>
              <a:ea typeface="Times New Roman" panose="02020603050405020304" pitchFamily="18" charset="0"/>
            </a:endParaRPr>
          </a:p>
        </p:txBody>
      </p:sp>
      <p:pic>
        <p:nvPicPr>
          <p:cNvPr id="15" name="Image 14">
            <a:extLst>
              <a:ext uri="{FF2B5EF4-FFF2-40B4-BE49-F238E27FC236}">
                <a16:creationId xmlns:a16="http://schemas.microsoft.com/office/drawing/2014/main" id="{EDF849CA-CBD3-44BF-8ACA-734AEFAC70E0}"/>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684112" y="6798550"/>
            <a:ext cx="3705727" cy="2356477"/>
          </a:xfrm>
          <a:prstGeom prst="rect">
            <a:avLst/>
          </a:prstGeom>
          <a:ln>
            <a:noFill/>
          </a:ln>
          <a:effectLst>
            <a:softEdge rad="112500"/>
          </a:effectLst>
        </p:spPr>
      </p:pic>
    </p:spTree>
    <p:extLst>
      <p:ext uri="{BB962C8B-B14F-4D97-AF65-F5344CB8AC3E}">
        <p14:creationId xmlns:p14="http://schemas.microsoft.com/office/powerpoint/2010/main" val="4016660697"/>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2594</TotalTime>
  <Words>717</Words>
  <Application>Microsoft Office PowerPoint</Application>
  <PresentationFormat>Format A4 (210 x 297 mm)</PresentationFormat>
  <Paragraphs>80</Paragraphs>
  <Slides>7</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7</vt:i4>
      </vt:variant>
    </vt:vector>
  </HeadingPairs>
  <TitlesOfParts>
    <vt:vector size="15" baseType="lpstr">
      <vt:lpstr>游ゴシック</vt:lpstr>
      <vt:lpstr>Arial</vt:lpstr>
      <vt:lpstr>Bell MT</vt:lpstr>
      <vt:lpstr>Calibri</vt:lpstr>
      <vt:lpstr>Calibri Light</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Karine RAFFRAY</dc:creator>
  <cp:lastModifiedBy>Karine RAFFRAY</cp:lastModifiedBy>
  <cp:revision>192</cp:revision>
  <cp:lastPrinted>2019-06-24T14:05:46Z</cp:lastPrinted>
  <dcterms:created xsi:type="dcterms:W3CDTF">2019-02-22T13:02:42Z</dcterms:created>
  <dcterms:modified xsi:type="dcterms:W3CDTF">2020-12-18T08:35:53Z</dcterms:modified>
</cp:coreProperties>
</file>